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8"/>
  </p:notesMasterIdLst>
  <p:handoutMasterIdLst>
    <p:handoutMasterId r:id="rId29"/>
  </p:handoutMasterIdLst>
  <p:sldIdLst>
    <p:sldId id="282" r:id="rId2"/>
    <p:sldId id="317" r:id="rId3"/>
    <p:sldId id="297" r:id="rId4"/>
    <p:sldId id="298" r:id="rId5"/>
    <p:sldId id="296" r:id="rId6"/>
    <p:sldId id="299" r:id="rId7"/>
    <p:sldId id="289" r:id="rId8"/>
    <p:sldId id="284"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278"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Exo" panose="020B0604020202020204" charset="0"/>
      <p:regular r:id="rId34"/>
      <p:bold r:id="rId35"/>
      <p:italic r:id="rId36"/>
      <p:boldItalic r:id="rId37"/>
    </p:embeddedFont>
    <p:embeddedFont>
      <p:font typeface="HelveticaNeue" panose="020B0604020202020204"/>
      <p:regular r:id="rId38"/>
      <p:italic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F4B"/>
    <a:srgbClr val="42C2FF"/>
    <a:srgbClr val="0059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232901-40F4-460F-8AE4-D739BC679B4A}" v="4378" dt="2019-06-26T10:18:57.646"/>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5407" autoAdjust="0"/>
  </p:normalViewPr>
  <p:slideViewPr>
    <p:cSldViewPr snapToGrid="0">
      <p:cViewPr varScale="1">
        <p:scale>
          <a:sx n="68" d="100"/>
          <a:sy n="68" d="100"/>
        </p:scale>
        <p:origin x="816" y="60"/>
      </p:cViewPr>
      <p:guideLst/>
    </p:cSldViewPr>
  </p:slideViewPr>
  <p:outlineViewPr>
    <p:cViewPr>
      <p:scale>
        <a:sx n="33" d="100"/>
        <a:sy n="33" d="100"/>
      </p:scale>
      <p:origin x="0" y="-1893"/>
    </p:cViewPr>
  </p:outlineViewPr>
  <p:notesTextViewPr>
    <p:cViewPr>
      <p:scale>
        <a:sx n="1" d="1"/>
        <a:sy n="1" d="1"/>
      </p:scale>
      <p:origin x="0" y="0"/>
    </p:cViewPr>
  </p:notesTextViewPr>
  <p:notesViewPr>
    <p:cSldViewPr snapToGrid="0">
      <p:cViewPr varScale="1">
        <p:scale>
          <a:sx n="88" d="100"/>
          <a:sy n="88" d="100"/>
        </p:scale>
        <p:origin x="373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ZA" smtClean="0"/>
              <a:t>2021/04/28</a:t>
            </a:fld>
            <a:endParaRPr lang="en-ZA"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ZA" smtClean="0"/>
              <a:t>‹#›</a:t>
            </a:fld>
            <a:endParaRPr lang="en-ZA"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ZA" smtClean="0"/>
              <a:t>2021/04/28</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ZA" smtClean="0"/>
              <a:t>‹#›</a:t>
            </a:fld>
            <a:endParaRPr lang="en-ZA"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custDataLst>
      <p:tags r:id="rId1"/>
    </p:custDataLst>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p:nvPr>
        </p:nvSpPr>
        <p:spPr>
          <a:xfrm>
            <a:off x="1790100" y="2701131"/>
            <a:ext cx="4113900" cy="2828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p:nvPr>
        </p:nvSpPr>
        <p:spPr>
          <a:xfrm>
            <a:off x="7658100" y="2701131"/>
            <a:ext cx="4113900" cy="2828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dirty="0"/>
              <a:t>2</a:t>
            </a:r>
            <a:endParaRPr lang="en-ZA" dirty="0"/>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custDataLst>
      <p:tags r:id="rId1"/>
    </p:custDataLst>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dirty="0"/>
              <a:t>2</a:t>
            </a:r>
            <a:endParaRPr lang="en-ZA" dirty="0"/>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dirty="0"/>
              <a:t>3</a:t>
            </a:r>
            <a:endParaRPr lang="en-ZA" dirty="0"/>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custDataLst>
      <p:tags r:id="rId1"/>
    </p:custDataLst>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Tree>
    <p:custDataLst>
      <p:tags r:id="rId1"/>
    </p:custDataLst>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custDataLst>
      <p:tags r:id="rId1"/>
    </p:custDataLst>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p:nvPr>
        </p:nvSpPr>
        <p:spPr>
          <a:xfrm>
            <a:off x="432000" y="1728000"/>
            <a:ext cx="5472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p:nvPr>
        </p:nvSpPr>
        <p:spPr>
          <a:xfrm>
            <a:off x="6300000" y="1728000"/>
            <a:ext cx="5472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ZA"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custDataLst>
      <p:tags r:id="rId1"/>
    </p:custDataLst>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p:nvPr>
        </p:nvSpPr>
        <p:spPr>
          <a:xfrm>
            <a:off x="432000" y="2210852"/>
            <a:ext cx="5472000" cy="38684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p:nvPr>
        </p:nvSpPr>
        <p:spPr>
          <a:xfrm>
            <a:off x="6300000" y="2210852"/>
            <a:ext cx="5472000" cy="38684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ZA" dirty="0"/>
              <a:t>Add a footer</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ZA" smtClean="0"/>
              <a:pPr/>
              <a:t>‹#›</a:t>
            </a:fld>
            <a:endParaRPr lang="en-ZA"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custDataLst>
      <p:tags r:id="rId1"/>
    </p:custDataLst>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dirty="0"/>
              <a:t>Section 1 Title</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dirty="0"/>
              <a:t>Section 2 Title</a:t>
            </a:r>
            <a:endParaRPr lang="en-ZA" dirty="0"/>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dirty="0"/>
              <a:t>Section 3 Title</a:t>
            </a:r>
            <a:endParaRPr lang="en-ZA" dirty="0"/>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custDataLst>
      <p:tags r:id="rId1"/>
    </p:custDataLst>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dirty="0"/>
              <a:t>Item Title</a:t>
            </a:r>
            <a:endParaRPr lang="en-ZA" dirty="0"/>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dirty="0"/>
              <a:t>Month, Year</a:t>
            </a:r>
            <a:endParaRPr lang="en-ZA" dirty="0"/>
          </a:p>
        </p:txBody>
      </p:sp>
    </p:spTree>
    <p:custDataLst>
      <p:tags r:id="rId1"/>
    </p:custDataLst>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Tree>
    <p:custDataLst>
      <p:tags r:id="rId1"/>
    </p:custDataLst>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dirty="0"/>
              <a:t>Full Name</a:t>
            </a:r>
            <a:endParaRPr lang="en-ZA" dirty="0"/>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Tree>
    <p:custDataLst>
      <p:tags r:id="rId1"/>
    </p:custDataLst>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custDataLst>
      <p:tags r:id="rId1"/>
    </p:custDataLst>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custDataLst>
      <p:tags r:id="rId1"/>
    </p:custDataLst>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custDataLst>
      <p:tags r:id="rId1"/>
    </p:custDataLst>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endParaRPr lang="en-ZA" dirty="0"/>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dirty="0"/>
              <a:t>Contact Number</a:t>
            </a:r>
            <a:endParaRPr lang="en-ZA" dirty="0"/>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dirty="0"/>
              <a:t>Email or Social Media Handle</a:t>
            </a:r>
            <a:endParaRPr lang="en-ZA" dirty="0"/>
          </a:p>
        </p:txBody>
      </p:sp>
    </p:spTree>
    <p:custDataLst>
      <p:tags r:id="rId1"/>
    </p:custDataLst>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Mockup Details</a:t>
            </a:r>
            <a:endParaRPr lang="en-ZA" dirty="0"/>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Mockup Name</a:t>
            </a:r>
            <a:endParaRPr lang="en-ZA" dirty="0"/>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Mockup Details</a:t>
            </a:r>
            <a:endParaRPr lang="en-ZA" dirty="0"/>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Mockup Name</a:t>
            </a:r>
            <a:endParaRPr lang="en-ZA" dirty="0"/>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Mockup Details</a:t>
            </a:r>
            <a:endParaRPr lang="en-ZA" dirty="0"/>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Mockup Name</a:t>
            </a:r>
            <a:endParaRPr lang="en-ZA" dirty="0"/>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Tree>
    <p:custDataLst>
      <p:tags r:id="rId1"/>
    </p:custDataLst>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dirty="0"/>
              <a:t>Testimonial goes here</a:t>
            </a:r>
            <a:endParaRPr lang="en-ZA" dirty="0"/>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dirty="0"/>
              <a:t>Name and Title</a:t>
            </a:r>
            <a:endParaRPr lang="en-ZA" dirty="0"/>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dirty="0"/>
              <a:t>Testimonial goes here</a:t>
            </a:r>
            <a:endParaRPr lang="en-ZA" dirty="0"/>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dirty="0"/>
              <a:t>Name and Title</a:t>
            </a:r>
            <a:endParaRPr lang="en-ZA" dirty="0"/>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dirty="0"/>
              <a:t>Testimonial goes here</a:t>
            </a:r>
            <a:endParaRPr lang="en-ZA" dirty="0"/>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dirty="0"/>
              <a:t>Name and Title</a:t>
            </a:r>
            <a:endParaRPr lang="en-ZA" dirty="0"/>
          </a:p>
        </p:txBody>
      </p:sp>
    </p:spTree>
    <p:custDataLst>
      <p:tags r:id="rId1"/>
    </p:custDataLst>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custDataLst>
      <p:tags r:id="rId1"/>
    </p:custDataLst>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ZA" smtClean="0"/>
              <a:pPr/>
              <a:t>‹#›</a:t>
            </a:fld>
            <a:endParaRPr lang="en-ZA"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ZA" dirty="0"/>
              <a:t>Add a footer</a:t>
            </a:r>
          </a:p>
        </p:txBody>
      </p:sp>
    </p:spTree>
    <p:custDataLst>
      <p:tags r:id="rId1"/>
    </p:custDataLst>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rgbClr val="005983"/>
              </a:gs>
              <a:gs pos="100000">
                <a:schemeClr val="tx1">
                  <a:lumMod val="5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ZA"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rgbClr val="005983"/>
              </a:gs>
              <a:gs pos="100000">
                <a:schemeClr val="tx1">
                  <a:lumMod val="5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ZA"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ZA" smtClean="0"/>
              <a:pPr/>
              <a:t>‹#›</a:t>
            </a:fld>
            <a:endParaRPr lang="en-ZA"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ZA" dirty="0"/>
              <a:t>Add a footer</a:t>
            </a:r>
          </a:p>
        </p:txBody>
      </p:sp>
    </p:spTree>
    <p:custDataLst>
      <p:tags r:id="rId1"/>
    </p:custDataLst>
    <p:extLst>
      <p:ext uri="{BB962C8B-B14F-4D97-AF65-F5344CB8AC3E}">
        <p14:creationId xmlns:p14="http://schemas.microsoft.com/office/powerpoint/2010/main" val="14956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rgbClr val="005983"/>
              </a:gs>
              <a:gs pos="100000">
                <a:schemeClr val="tx1">
                  <a:lumMod val="5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p:nvPr>
        </p:nvSpPr>
        <p:spPr>
          <a:xfrm>
            <a:off x="431999" y="3714746"/>
            <a:ext cx="4416225" cy="2364591"/>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a:t>Click to edit Master title style</a:t>
            </a:r>
            <a:endParaRPr lang="en-ZA" dirty="0"/>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ZA" dirty="0"/>
              <a:t>Add a footer</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Subtitle, tagline or blurb can go here</a:t>
            </a:r>
            <a:endParaRPr lang="en-ZA" dirty="0"/>
          </a:p>
        </p:txBody>
      </p:sp>
    </p:spTree>
    <p:custDataLst>
      <p:tags r:id="rId1"/>
    </p:custDataLst>
    <p:extLst>
      <p:ext uri="{BB962C8B-B14F-4D97-AF65-F5344CB8AC3E}">
        <p14:creationId xmlns:p14="http://schemas.microsoft.com/office/powerpoint/2010/main" val="342066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dirty="0"/>
              <a:t>Click to edit Master title style</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Tree>
    <p:custDataLst>
      <p:tags r:id="rId1"/>
    </p:custDataLst>
    <p:extLst>
      <p:ext uri="{BB962C8B-B14F-4D97-AF65-F5344CB8AC3E}">
        <p14:creationId xmlns:p14="http://schemas.microsoft.com/office/powerpoint/2010/main" val="406483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5983"/>
              </a:gs>
              <a:gs pos="100000">
                <a:schemeClr val="tx1">
                  <a:lumMod val="5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dirty="0"/>
              <a:t>Subtitle, tagline or blurb can go here</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a:t>Click to edit Master title style</a:t>
            </a:r>
            <a:endParaRPr lang="en-ZA" dirty="0"/>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Tree>
    <p:custDataLst>
      <p:tags r:id="rId1"/>
    </p:custDataLst>
    <p:extLst>
      <p:ext uri="{BB962C8B-B14F-4D97-AF65-F5344CB8AC3E}">
        <p14:creationId xmlns:p14="http://schemas.microsoft.com/office/powerpoint/2010/main" val="546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5983"/>
              </a:gs>
              <a:gs pos="100000">
                <a:schemeClr val="tx1">
                  <a:lumMod val="5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dirty="0"/>
              <a:t>Subtitle, tagline or blurb can go here</a:t>
            </a: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a:t>Click to edit Master title style</a:t>
            </a:r>
            <a:endParaRPr lang="en-ZA" dirty="0"/>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4</a:t>
            </a:r>
            <a:endParaRPr lang="en-ZA" dirty="0"/>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Tree>
    <p:custDataLst>
      <p:tags r:id="rId1"/>
    </p:custDataLst>
    <p:extLst>
      <p:ext uri="{BB962C8B-B14F-4D97-AF65-F5344CB8AC3E}">
        <p14:creationId xmlns:p14="http://schemas.microsoft.com/office/powerpoint/2010/main" val="304084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3"/>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p:nvPr>
        </p:nvSpPr>
        <p:spPr>
          <a:xfrm>
            <a:off x="432000" y="3613424"/>
            <a:ext cx="3974900" cy="246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ZA"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dirty="0"/>
              <a:t>Emphasized Text</a:t>
            </a:r>
            <a:endParaRPr lang="en-ZA" dirty="0"/>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spTree>
    <p:custDataLst>
      <p:tags r:id="rId1"/>
    </p:custDataLst>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Single line of text</a:t>
            </a:r>
            <a:endParaRPr lang="en-ZA" dirty="0"/>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ZA"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Section 1</a:t>
            </a:r>
            <a:endParaRPr lang="en-ZA" dirty="0"/>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Section 2</a:t>
            </a:r>
            <a:endParaRPr lang="en-ZA" dirty="0"/>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Section 3</a:t>
            </a:r>
            <a:endParaRPr lang="en-ZA" dirty="0"/>
          </a:p>
        </p:txBody>
      </p:sp>
    </p:spTree>
    <p:custDataLst>
      <p:tags r:id="rId1"/>
    </p:custDataLst>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ZA" smtClean="0"/>
              <a:pPr/>
              <a:t>‹#›</a:t>
            </a:fld>
            <a:endParaRPr lang="en-ZA"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TextBox 12">
            <a:extLst>
              <a:ext uri="{FF2B5EF4-FFF2-40B4-BE49-F238E27FC236}">
                <a16:creationId xmlns:a16="http://schemas.microsoft.com/office/drawing/2014/main" id="{7C7EB16B-9FE5-4954-8D9A-47381E739BF5}"/>
              </a:ext>
            </a:extLst>
          </p:cNvPr>
          <p:cNvSpPr txBox="1"/>
          <p:nvPr userDrawn="1"/>
        </p:nvSpPr>
        <p:spPr>
          <a:xfrm>
            <a:off x="9149317" y="6365363"/>
            <a:ext cx="2427870" cy="429969"/>
          </a:xfrm>
          <a:prstGeom prst="rect">
            <a:avLst/>
          </a:prstGeom>
          <a:noFill/>
        </p:spPr>
        <p:txBody>
          <a:bodyPr wrap="square" lIns="0" tIns="0" rIns="0" bIns="0" rtlCol="0" anchor="ctr" anchorCtr="0">
            <a:noAutofit/>
          </a:bodyPr>
          <a:lstStyle/>
          <a:p>
            <a:pPr algn="r"/>
            <a:r>
              <a:rPr lang="en-ZA" sz="1200" b="1" dirty="0">
                <a:solidFill>
                  <a:schemeClr val="bg1">
                    <a:lumMod val="65000"/>
                  </a:schemeClr>
                </a:solidFill>
                <a:latin typeface="+mj-lt"/>
              </a:rPr>
              <a:t>Envirofluid Defence Sustainment </a:t>
            </a:r>
          </a:p>
        </p:txBody>
      </p:sp>
    </p:spTree>
    <p:custDataLst>
      <p:tags r:id="rId31"/>
    </p:custDataLst>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27.tif"/></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3.wdp"/><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4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5.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png"/><Relationship Id="rId7" Type="http://schemas.openxmlformats.org/officeDocument/2006/relationships/image" Target="../media/image40.jpg"/><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39.jpeg"/><Relationship Id="rId5" Type="http://schemas.openxmlformats.org/officeDocument/2006/relationships/image" Target="../media/image38.jp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tiff"/></Relationships>
</file>

<file path=ppt/slides/_rels/slide1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51.tiff"/></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3.xml"/><Relationship Id="rId1" Type="http://schemas.openxmlformats.org/officeDocument/2006/relationships/tags" Target="../tags/tag51.xml"/></Relationships>
</file>

<file path=ppt/slides/_rels/slide2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54.xml"/><Relationship Id="rId4" Type="http://schemas.openxmlformats.org/officeDocument/2006/relationships/image" Target="../media/image60.tiff"/></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svg"/><Relationship Id="rId2" Type="http://schemas.openxmlformats.org/officeDocument/2006/relationships/slideLayout" Target="../slideLayouts/slideLayout23.xml"/><Relationship Id="rId1" Type="http://schemas.openxmlformats.org/officeDocument/2006/relationships/tags" Target="../tags/tag55.xml"/><Relationship Id="rId6" Type="http://schemas.openxmlformats.org/officeDocument/2006/relationships/image" Target="../media/image64.png"/><Relationship Id="rId11" Type="http://schemas.openxmlformats.org/officeDocument/2006/relationships/image" Target="../media/image7.png"/><Relationship Id="rId5" Type="http://schemas.openxmlformats.org/officeDocument/2006/relationships/image" Target="../media/image63.svg"/><Relationship Id="rId10" Type="http://schemas.openxmlformats.org/officeDocument/2006/relationships/image" Target="../media/image5.png"/><Relationship Id="rId4" Type="http://schemas.openxmlformats.org/officeDocument/2006/relationships/image" Target="../media/image62.png"/><Relationship Id="rId9" Type="http://schemas.openxmlformats.org/officeDocument/2006/relationships/image" Target="../media/image67.sv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9.xml"/><Relationship Id="rId1" Type="http://schemas.openxmlformats.org/officeDocument/2006/relationships/tags" Target="../tags/tag34.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9.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F1FF0B3-D9FC-45CF-AC86-DD22F8BD3C1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0" y="0"/>
            <a:ext cx="12192000" cy="6786563"/>
          </a:xfrm>
        </p:spPr>
      </p:pic>
      <p:sp>
        <p:nvSpPr>
          <p:cNvPr id="28" name="Rectangle 27" title="Dark semi-transparent background">
            <a:extLst>
              <a:ext uri="{FF2B5EF4-FFF2-40B4-BE49-F238E27FC236}">
                <a16:creationId xmlns:a16="http://schemas.microsoft.com/office/drawing/2014/main" id="{E93CFE69-79B0-440B-949E-DA17AD834A10}"/>
              </a:ext>
            </a:extLst>
          </p:cNvPr>
          <p:cNvSpPr/>
          <p:nvPr/>
        </p:nvSpPr>
        <p:spPr>
          <a:xfrm>
            <a:off x="7514061" y="0"/>
            <a:ext cx="397957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7717957" y="2483586"/>
            <a:ext cx="3571782" cy="2387600"/>
          </a:xfrm>
        </p:spPr>
        <p:txBody>
          <a:bodyPr/>
          <a:lstStyle/>
          <a:p>
            <a:r>
              <a:rPr lang="en-AU" b="1" spc="0" dirty="0"/>
              <a:t>Welcome</a:t>
            </a:r>
            <a:endParaRPr lang="en-ZA" b="1" spc="0" dirty="0"/>
          </a:p>
        </p:txBody>
      </p:sp>
      <p:cxnSp>
        <p:nvCxnSpPr>
          <p:cNvPr id="16" name="Straight Connector 15" title="Divider Line">
            <a:extLst>
              <a:ext uri="{FF2B5EF4-FFF2-40B4-BE49-F238E27FC236}">
                <a16:creationId xmlns:a16="http://schemas.microsoft.com/office/drawing/2014/main" id="{F3753AF9-461F-4049-BB9D-621E76A51470}"/>
              </a:ext>
            </a:extLst>
          </p:cNvPr>
          <p:cNvCxnSpPr>
            <a:cxnSpLocks/>
          </p:cNvCxnSpPr>
          <p:nvPr/>
        </p:nvCxnSpPr>
        <p:spPr>
          <a:xfrm>
            <a:off x="7717957"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717957" y="5069111"/>
            <a:ext cx="3571782" cy="1219200"/>
          </a:xfrm>
        </p:spPr>
        <p:txBody>
          <a:bodyPr/>
          <a:lstStyle/>
          <a:p>
            <a:r>
              <a:rPr lang="en-US" dirty="0">
                <a:latin typeface="HelveticaNeueLT Std Lt" panose="020B0403020202020204" pitchFamily="34" charset="0"/>
              </a:rPr>
              <a:t>Next Generation Chemicals to Improve </a:t>
            </a:r>
            <a:r>
              <a:rPr lang="en-US" dirty="0" err="1">
                <a:latin typeface="HelveticaNeueLT Std Lt" panose="020B0403020202020204" pitchFamily="34" charset="0"/>
              </a:rPr>
              <a:t>Defence</a:t>
            </a:r>
            <a:r>
              <a:rPr lang="en-US" dirty="0">
                <a:latin typeface="HelveticaNeueLT Std Lt" panose="020B0403020202020204" pitchFamily="34" charset="0"/>
              </a:rPr>
              <a:t> Sustainment</a:t>
            </a:r>
          </a:p>
        </p:txBody>
      </p:sp>
      <p:pic>
        <p:nvPicPr>
          <p:cNvPr id="10" name="Picture 9">
            <a:extLst>
              <a:ext uri="{FF2B5EF4-FFF2-40B4-BE49-F238E27FC236}">
                <a16:creationId xmlns:a16="http://schemas.microsoft.com/office/drawing/2014/main" id="{18219F6A-D76D-49E1-9FF5-CCAE7A989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957" y="3452840"/>
            <a:ext cx="1891618" cy="540213"/>
          </a:xfrm>
          <a:prstGeom prst="rect">
            <a:avLst/>
          </a:prstGeom>
        </p:spPr>
      </p:pic>
      <p:sp>
        <p:nvSpPr>
          <p:cNvPr id="8" name="Subtitle 2">
            <a:extLst>
              <a:ext uri="{FF2B5EF4-FFF2-40B4-BE49-F238E27FC236}">
                <a16:creationId xmlns:a16="http://schemas.microsoft.com/office/drawing/2014/main" id="{3A05D65D-D4EB-4A2F-BD3B-DF3D410E4C79}"/>
              </a:ext>
            </a:extLst>
          </p:cNvPr>
          <p:cNvSpPr txBox="1">
            <a:spLocks/>
          </p:cNvSpPr>
          <p:nvPr/>
        </p:nvSpPr>
        <p:spPr bwMode="gray">
          <a:xfrm>
            <a:off x="72928" y="5243015"/>
            <a:ext cx="6484947"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0000" dirty="0">
              <a:latin typeface="HelveticaNeue" pitchFamily="2" charset="0"/>
            </a:endParaRPr>
          </a:p>
        </p:txBody>
      </p:sp>
      <p:pic>
        <p:nvPicPr>
          <p:cNvPr id="5" name="Picture 4" descr="Text&#10;&#10;Description automatically generated">
            <a:extLst>
              <a:ext uri="{FF2B5EF4-FFF2-40B4-BE49-F238E27FC236}">
                <a16:creationId xmlns:a16="http://schemas.microsoft.com/office/drawing/2014/main" id="{73049A2F-3C53-4CB4-A621-2CC2A503B736}"/>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481555" y="2"/>
            <a:ext cx="4012081" cy="19811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294195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8580F5-A5FD-4A17-A17A-30895D199A5C}"/>
              </a:ext>
            </a:extLst>
          </p:cNvPr>
          <p:cNvSpPr>
            <a:spLocks noGrp="1"/>
          </p:cNvSpPr>
          <p:nvPr>
            <p:ph idx="1"/>
          </p:nvPr>
        </p:nvSpPr>
        <p:spPr>
          <a:xfrm>
            <a:off x="680728" y="4493302"/>
            <a:ext cx="4974545" cy="336588"/>
          </a:xfrm>
        </p:spPr>
        <p:txBody>
          <a:bodyPr/>
          <a:lstStyle/>
          <a:p>
            <a:r>
              <a:rPr lang="en-US" dirty="0"/>
              <a:t>Metalwork Pickling &amp; Passivation</a:t>
            </a:r>
          </a:p>
        </p:txBody>
      </p:sp>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10</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466643"/>
          </a:xfrm>
        </p:spPr>
        <p:txBody>
          <a:bodyPr/>
          <a:lstStyle/>
          <a:p>
            <a:r>
              <a:rPr lang="en-PH" b="1" spc="0" dirty="0"/>
              <a:t>AWD Manufacturing</a:t>
            </a:r>
            <a:endParaRPr lang="en-US" b="1" spc="0" dirty="0"/>
          </a:p>
        </p:txBody>
      </p:sp>
      <p:pic>
        <p:nvPicPr>
          <p:cNvPr id="18" name="Picture Placeholder 11">
            <a:extLst>
              <a:ext uri="{FF2B5EF4-FFF2-40B4-BE49-F238E27FC236}">
                <a16:creationId xmlns:a16="http://schemas.microsoft.com/office/drawing/2014/main" id="{5F831C71-C576-45B4-ADE3-20F0B5AB8E29}"/>
              </a:ext>
            </a:extLst>
          </p:cNvPr>
          <p:cNvPicPr>
            <a:picLocks noChangeAspect="1"/>
          </p:cNvPicPr>
          <p:nvPr/>
        </p:nvPicPr>
        <p:blipFill rotWithShape="1">
          <a:blip r:embed="rId3">
            <a:extLst>
              <a:ext uri="{28A0092B-C50C-407E-A947-70E740481C1C}">
                <a14:useLocalDpi xmlns:a14="http://schemas.microsoft.com/office/drawing/2010/main" val="0"/>
              </a:ext>
            </a:extLst>
          </a:blip>
          <a:srcRect b="2095"/>
          <a:stretch/>
        </p:blipFill>
        <p:spPr>
          <a:xfrm>
            <a:off x="432000" y="0"/>
            <a:ext cx="5469740" cy="3714747"/>
          </a:xfrm>
          <a:prstGeom prst="rect">
            <a:avLst/>
          </a:prstGeom>
        </p:spPr>
      </p:pic>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Nitric Acid used for pickling and passivation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Oxidizing agent, S6 poison, Hazardous Substance, DG Class 8</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Required expensive ventilation systems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Ongoing toxic waste disposal costs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High WHS risk</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Triple7 products - non-toxic, non-hazardous, non-DG</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Removed requirement for engineering controls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Eliminated</a:t>
            </a:r>
            <a:r>
              <a:rPr lang="en-US" sz="1600" dirty="0">
                <a:solidFill>
                  <a:schemeClr val="tx2"/>
                </a:solidFill>
                <a:latin typeface="HelveticaNeueLT Std Lt" panose="020B0403020202020204" pitchFamily="34" charset="0"/>
              </a:rPr>
              <a:t> toxic VOC emissions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No special PPE required</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No toxic waste </a:t>
            </a:r>
            <a:r>
              <a:rPr lang="en-US" sz="1600" dirty="0">
                <a:solidFill>
                  <a:schemeClr val="tx2"/>
                </a:solidFill>
                <a:latin typeface="HelveticaNeueLT Std Lt" panose="020B0403020202020204" pitchFamily="34" charset="0"/>
              </a:rPr>
              <a:t>disposal</a:t>
            </a:r>
          </a:p>
        </p:txBody>
      </p:sp>
      <p:pic>
        <p:nvPicPr>
          <p:cNvPr id="20" name="Picture Placeholder 14">
            <a:extLst>
              <a:ext uri="{FF2B5EF4-FFF2-40B4-BE49-F238E27FC236}">
                <a16:creationId xmlns:a16="http://schemas.microsoft.com/office/drawing/2014/main" id="{0AC53E82-F220-4597-BCBB-A3E4EB6EE80A}"/>
              </a:ext>
            </a:extLst>
          </p:cNvPr>
          <p:cNvPicPr>
            <a:picLocks noChangeAspect="1"/>
          </p:cNvPicPr>
          <p:nvPr/>
        </p:nvPicPr>
        <p:blipFill rotWithShape="1">
          <a:blip r:embed="rId4">
            <a:extLst>
              <a:ext uri="{28A0092B-C50C-407E-A947-70E740481C1C}">
                <a14:useLocalDpi xmlns:a14="http://schemas.microsoft.com/office/drawing/2010/main" val="0"/>
              </a:ext>
            </a:extLst>
          </a:blip>
          <a:srcRect l="9123" t="11339" r="8239" b="2115"/>
          <a:stretch/>
        </p:blipFill>
        <p:spPr>
          <a:xfrm>
            <a:off x="723348" y="5144201"/>
            <a:ext cx="1405900" cy="1396770"/>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513250" y="5197456"/>
            <a:ext cx="3196234" cy="12902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a:t>Triple7 </a:t>
            </a:r>
            <a:r>
              <a:rPr lang="en-US" sz="1200" b="1" dirty="0" err="1"/>
              <a:t>Enviroscale</a:t>
            </a:r>
            <a:br>
              <a:rPr lang="en-US" sz="1200" b="1" dirty="0"/>
            </a:br>
            <a:r>
              <a:rPr lang="en-US" sz="1200" dirty="0"/>
              <a:t>Manufacturing of pipework systems without dangerous chemicals</a:t>
            </a:r>
          </a:p>
          <a:p>
            <a:pPr>
              <a:spcBef>
                <a:spcPts val="0"/>
              </a:spcBef>
              <a:spcAft>
                <a:spcPts val="0"/>
              </a:spcAft>
            </a:pPr>
            <a:endParaRPr lang="en-US" sz="1200" dirty="0"/>
          </a:p>
          <a:p>
            <a:pPr>
              <a:spcBef>
                <a:spcPts val="0"/>
              </a:spcBef>
              <a:spcAft>
                <a:spcPts val="0"/>
              </a:spcAft>
            </a:pPr>
            <a:r>
              <a:rPr lang="en-US" sz="1050" b="1" dirty="0"/>
              <a:t>NSN: </a:t>
            </a:r>
            <a:br>
              <a:rPr lang="en-US" sz="1050" dirty="0"/>
            </a:br>
            <a:r>
              <a:rPr lang="en-US" sz="1050" dirty="0"/>
              <a:t>20L:    6850-66-152-0080</a:t>
            </a:r>
            <a:br>
              <a:rPr lang="en-US" sz="1050" dirty="0"/>
            </a:br>
            <a:r>
              <a:rPr lang="en-US" sz="1050" dirty="0"/>
              <a:t>200L:  6850-66-152-0081</a:t>
            </a:r>
            <a:endParaRPr lang="en-US" sz="1200" dirty="0"/>
          </a:p>
        </p:txBody>
      </p:sp>
    </p:spTree>
    <p:custDataLst>
      <p:tags r:id="rId1"/>
    </p:custDataLst>
    <p:extLst>
      <p:ext uri="{BB962C8B-B14F-4D97-AF65-F5344CB8AC3E}">
        <p14:creationId xmlns:p14="http://schemas.microsoft.com/office/powerpoint/2010/main" val="4018611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11</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466643"/>
          </a:xfrm>
        </p:spPr>
        <p:txBody>
          <a:bodyPr/>
          <a:lstStyle/>
          <a:p>
            <a:r>
              <a:rPr lang="en-PH" b="1" spc="0" dirty="0"/>
              <a:t>Pipe Laundry</a:t>
            </a:r>
            <a:endParaRPr lang="en-US" b="1" spc="0" dirty="0"/>
          </a:p>
        </p:txBody>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2400" dirty="0">
                <a:solidFill>
                  <a:schemeClr val="tx2"/>
                </a:solidFill>
              </a:rPr>
              <a:t>Reduced degreasing, pickling &amp; passivation bath temperature to 40C  </a:t>
            </a:r>
            <a:r>
              <a:rPr lang="en-US" sz="2400" b="1" dirty="0">
                <a:solidFill>
                  <a:schemeClr val="tx2"/>
                </a:solidFill>
              </a:rPr>
              <a:t>saving over $180,000 per annum</a:t>
            </a:r>
            <a:r>
              <a:rPr lang="en-US" sz="2400" dirty="0">
                <a:solidFill>
                  <a:schemeClr val="tx2"/>
                </a:solidFill>
              </a:rPr>
              <a:t> whilst eliminating hazardous chemicals.</a:t>
            </a:r>
          </a:p>
        </p:txBody>
      </p:sp>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513250" y="5197456"/>
            <a:ext cx="3196234" cy="12902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Triple7 Heavy Duty</a:t>
            </a:r>
            <a:br>
              <a:rPr lang="en-US" sz="1200" b="1" dirty="0"/>
            </a:br>
            <a:endParaRPr lang="en-US" sz="1200" b="1" dirty="0"/>
          </a:p>
          <a:p>
            <a:pPr>
              <a:spcBef>
                <a:spcPts val="0"/>
              </a:spcBef>
              <a:spcAft>
                <a:spcPts val="0"/>
              </a:spcAft>
            </a:pPr>
            <a:r>
              <a:rPr lang="en-US" sz="1050" b="1" dirty="0"/>
              <a:t>NSN: </a:t>
            </a:r>
            <a:br>
              <a:rPr lang="en-US" sz="1050" dirty="0"/>
            </a:br>
            <a:r>
              <a:rPr lang="en-US" sz="1050" dirty="0"/>
              <a:t>5L:  7930-66-159-7251</a:t>
            </a:r>
          </a:p>
          <a:p>
            <a:pPr>
              <a:spcBef>
                <a:spcPts val="0"/>
              </a:spcBef>
              <a:spcAft>
                <a:spcPts val="0"/>
              </a:spcAft>
            </a:pPr>
            <a:r>
              <a:rPr lang="en-US" sz="1050" dirty="0"/>
              <a:t>20L:  7930-66-152-0078</a:t>
            </a:r>
          </a:p>
          <a:p>
            <a:pPr>
              <a:spcBef>
                <a:spcPts val="0"/>
              </a:spcBef>
              <a:spcAft>
                <a:spcPts val="0"/>
              </a:spcAft>
            </a:pPr>
            <a:r>
              <a:rPr lang="en-US" sz="1050" dirty="0"/>
              <a:t>200L:  7930-66-152-0079 </a:t>
            </a:r>
          </a:p>
        </p:txBody>
      </p:sp>
      <p:pic>
        <p:nvPicPr>
          <p:cNvPr id="12" name="Picture Placeholder 11">
            <a:extLst>
              <a:ext uri="{FF2B5EF4-FFF2-40B4-BE49-F238E27FC236}">
                <a16:creationId xmlns:a16="http://schemas.microsoft.com/office/drawing/2014/main" id="{6FA0D80C-8274-4225-B97E-4E33CA4786CD}"/>
              </a:ext>
            </a:extLst>
          </p:cNvPr>
          <p:cNvPicPr>
            <a:picLocks noChangeAspect="1"/>
          </p:cNvPicPr>
          <p:nvPr/>
        </p:nvPicPr>
        <p:blipFill rotWithShape="1">
          <a:blip r:embed="rId3">
            <a:extLst>
              <a:ext uri="{28A0092B-C50C-407E-A947-70E740481C1C}">
                <a14:useLocalDpi xmlns:a14="http://schemas.microsoft.com/office/drawing/2010/main" val="0"/>
              </a:ext>
            </a:extLst>
          </a:blip>
          <a:srcRect l="4888" r="2903"/>
          <a:stretch/>
        </p:blipFill>
        <p:spPr>
          <a:xfrm>
            <a:off x="432000" y="4305"/>
            <a:ext cx="5471999" cy="3742430"/>
          </a:xfrm>
          <a:prstGeom prst="rect">
            <a:avLst/>
          </a:prstGeom>
        </p:spPr>
      </p:pic>
      <p:pic>
        <p:nvPicPr>
          <p:cNvPr id="14" name="Picture Placeholder 14" descr="5L_rough_mock_1.png">
            <a:extLst>
              <a:ext uri="{FF2B5EF4-FFF2-40B4-BE49-F238E27FC236}">
                <a16:creationId xmlns:a16="http://schemas.microsoft.com/office/drawing/2014/main" id="{35BD0AE3-F355-46F7-9D25-41872410DE0E}"/>
              </a:ext>
            </a:extLst>
          </p:cNvPr>
          <p:cNvPicPr>
            <a:picLocks noChangeAspect="1"/>
          </p:cNvPicPr>
          <p:nvPr/>
        </p:nvPicPr>
        <p:blipFill rotWithShape="1">
          <a:blip r:embed="rId4"/>
          <a:srcRect l="-10766" t="-4788" r="-10766" b="7741"/>
          <a:stretch/>
        </p:blipFill>
        <p:spPr>
          <a:xfrm>
            <a:off x="790986" y="5122466"/>
            <a:ext cx="1405900" cy="1365249"/>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14884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12</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895350"/>
          </a:xfrm>
        </p:spPr>
        <p:txBody>
          <a:bodyPr/>
          <a:lstStyle/>
          <a:p>
            <a:r>
              <a:rPr lang="en-PH" b="1" spc="0" dirty="0"/>
              <a:t>Pipe Mandrel Bending Lubrication</a:t>
            </a:r>
            <a:endParaRPr lang="en-US" b="1" spc="0" dirty="0"/>
          </a:p>
        </p:txBody>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Stretch marks on pipework bends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Oily workshop surfaces difficult to clean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Pipework difficult to clean</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Triple7 </a:t>
            </a:r>
            <a:r>
              <a:rPr lang="en-US" sz="1600" dirty="0" err="1">
                <a:solidFill>
                  <a:schemeClr val="tx2"/>
                </a:solidFill>
                <a:latin typeface="HelveticaNeueLT Std Lt" panose="020B0403020202020204" pitchFamily="34" charset="0"/>
              </a:rPr>
              <a:t>HazFree</a:t>
            </a:r>
            <a:r>
              <a:rPr lang="en-US" sz="1600" dirty="0">
                <a:solidFill>
                  <a:schemeClr val="tx2"/>
                </a:solidFill>
                <a:latin typeface="HelveticaNeueLT Std Lt" panose="020B0403020202020204" pitchFamily="34" charset="0"/>
              </a:rPr>
              <a:t> Forming Fluid</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Non petroleum </a:t>
            </a:r>
            <a:r>
              <a:rPr lang="en-US" sz="1600" dirty="0">
                <a:solidFill>
                  <a:schemeClr val="tx2"/>
                </a:solidFill>
                <a:latin typeface="HelveticaNeueLT Std Lt" panose="020B0403020202020204" pitchFamily="34" charset="0"/>
              </a:rPr>
              <a:t>lube</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Used significantly less product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Easier to clean with less residue on surfaces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Eliminated stretch marks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Simplified</a:t>
            </a:r>
            <a:r>
              <a:rPr lang="en-US" sz="1600" dirty="0">
                <a:solidFill>
                  <a:schemeClr val="tx2"/>
                </a:solidFill>
                <a:latin typeface="HelveticaNeueLT Std Lt" panose="020B0403020202020204" pitchFamily="34" charset="0"/>
              </a:rPr>
              <a:t> degreasing procedure</a:t>
            </a:r>
          </a:p>
        </p:txBody>
      </p:sp>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523952" y="5726312"/>
            <a:ext cx="3196234" cy="22544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a:t>Triple7 Forming Liquid</a:t>
            </a:r>
            <a:endParaRPr lang="en-US" sz="1200" dirty="0"/>
          </a:p>
        </p:txBody>
      </p:sp>
      <p:pic>
        <p:nvPicPr>
          <p:cNvPr id="12" name="Picture Placeholder 11">
            <a:extLst>
              <a:ext uri="{FF2B5EF4-FFF2-40B4-BE49-F238E27FC236}">
                <a16:creationId xmlns:a16="http://schemas.microsoft.com/office/drawing/2014/main" id="{4E5EF9DE-9728-4146-9D27-ECED5D4F0AE0}"/>
              </a:ext>
            </a:extLst>
          </p:cNvPr>
          <p:cNvPicPr>
            <a:picLocks noChangeAspect="1"/>
          </p:cNvPicPr>
          <p:nvPr/>
        </p:nvPicPr>
        <p:blipFill rotWithShape="1">
          <a:blip r:embed="rId3">
            <a:extLst>
              <a:ext uri="{28A0092B-C50C-407E-A947-70E740481C1C}">
                <a14:useLocalDpi xmlns:a14="http://schemas.microsoft.com/office/drawing/2010/main" val="0"/>
              </a:ext>
            </a:extLst>
          </a:blip>
          <a:srcRect t="2074" b="7576"/>
          <a:stretch/>
        </p:blipFill>
        <p:spPr>
          <a:xfrm>
            <a:off x="431999" y="3819"/>
            <a:ext cx="5471999" cy="3716279"/>
          </a:xfrm>
          <a:prstGeom prst="rect">
            <a:avLst/>
          </a:prstGeom>
        </p:spPr>
      </p:pic>
      <p:pic>
        <p:nvPicPr>
          <p:cNvPr id="13" name="Picture Placeholder 14">
            <a:extLst>
              <a:ext uri="{FF2B5EF4-FFF2-40B4-BE49-F238E27FC236}">
                <a16:creationId xmlns:a16="http://schemas.microsoft.com/office/drawing/2014/main" id="{08EC3B3C-FF9E-47CC-AB43-7D391186A4AF}"/>
              </a:ext>
            </a:extLst>
          </p:cNvPr>
          <p:cNvPicPr>
            <a:picLocks noChangeAspect="1"/>
          </p:cNvPicPr>
          <p:nvPr/>
        </p:nvPicPr>
        <p:blipFill rotWithShape="1">
          <a:blip r:embed="rId4">
            <a:extLst>
              <a:ext uri="{28A0092B-C50C-407E-A947-70E740481C1C}">
                <a14:useLocalDpi xmlns:a14="http://schemas.microsoft.com/office/drawing/2010/main" val="0"/>
              </a:ext>
            </a:extLst>
          </a:blip>
          <a:srcRect l="-54265" t="-17959" r="-56670" b="-18314"/>
          <a:stretch/>
        </p:blipFill>
        <p:spPr>
          <a:xfrm>
            <a:off x="738186" y="5138152"/>
            <a:ext cx="1401764" cy="1401764"/>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2785527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13</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a:xfrm>
            <a:off x="432000" y="0"/>
            <a:ext cx="5472000" cy="3647999"/>
          </a:xfrm>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946150"/>
          </a:xfrm>
        </p:spPr>
        <p:txBody>
          <a:bodyPr/>
          <a:lstStyle/>
          <a:p>
            <a:r>
              <a:rPr lang="en-PH" b="1" spc="0" dirty="0"/>
              <a:t>AWD Flushing Systems</a:t>
            </a:r>
            <a:endParaRPr lang="en-US" b="1" spc="0" dirty="0"/>
          </a:p>
        </p:txBody>
      </p:sp>
      <p:pic>
        <p:nvPicPr>
          <p:cNvPr id="16" name="Picture 5" descr="S:\Photos\ASC Skids\All Skids\Edited - Rob Sharrock\Lo-res JPEGS\EFS_1.jpg">
            <a:extLst>
              <a:ext uri="{FF2B5EF4-FFF2-40B4-BE49-F238E27FC236}">
                <a16:creationId xmlns:a16="http://schemas.microsoft.com/office/drawing/2014/main" id="{E9BBF4E8-89E7-4078-B79D-0AC1F7DA38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00" y="0"/>
            <a:ext cx="5471999" cy="3647999"/>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1">
            <a:extLst>
              <a:ext uri="{FF2B5EF4-FFF2-40B4-BE49-F238E27FC236}">
                <a16:creationId xmlns:a16="http://schemas.microsoft.com/office/drawing/2014/main" id="{A94CFC0C-2167-47AF-9397-3A5AF3EA22A1}"/>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2400" dirty="0">
                <a:solidFill>
                  <a:schemeClr val="tx2"/>
                </a:solidFill>
              </a:rPr>
              <a:t>Specially designed Compact Relocatable Filtration and Flushing Skids</a:t>
            </a:r>
          </a:p>
        </p:txBody>
      </p:sp>
      <p:pic>
        <p:nvPicPr>
          <p:cNvPr id="22" name="Picture 3" descr="S:\Photos\ASC Skids\All Skids\Edited - Rob Sharrock\Lo-res JPEGS\EFS-6.jpg">
            <a:extLst>
              <a:ext uri="{FF2B5EF4-FFF2-40B4-BE49-F238E27FC236}">
                <a16:creationId xmlns:a16="http://schemas.microsoft.com/office/drawing/2014/main" id="{084B433F-5C4E-42B8-B854-74C3A3281C2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44" b="97083" l="7056" r="91400">
                        <a14:backgroundMark x1="18412" y1="74167" x2="18412" y2="74167"/>
                        <a14:backgroundMark x1="36604" y1="82500" x2="36604" y2="82500"/>
                        <a14:backgroundMark x1="80375" y1="73056" x2="80375" y2="73056"/>
                        <a14:backgroundMark x1="65491" y1="8889" x2="65491" y2="8889"/>
                        <a14:backgroundMark x1="36273" y1="7083" x2="36273" y2="7083"/>
                        <a14:backgroundMark x1="74642" y1="76528" x2="74642" y2="76528"/>
                      </a14:backgroundRemoval>
                    </a14:imgEffect>
                  </a14:imgLayer>
                </a14:imgProps>
              </a:ext>
              <a:ext uri="{28A0092B-C50C-407E-A947-70E740481C1C}">
                <a14:useLocalDpi xmlns:a14="http://schemas.microsoft.com/office/drawing/2010/main" val="0"/>
              </a:ext>
            </a:extLst>
          </a:blip>
          <a:srcRect/>
          <a:stretch>
            <a:fillRect/>
          </a:stretch>
        </p:blipFill>
        <p:spPr bwMode="auto">
          <a:xfrm>
            <a:off x="2080998" y="5083267"/>
            <a:ext cx="1921723" cy="15255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Photos\ASC Skids\All Skids\Edited - Rob Sharrock\Lo-res JPEGS\EFS_104.jpg">
            <a:extLst>
              <a:ext uri="{FF2B5EF4-FFF2-40B4-BE49-F238E27FC236}">
                <a16:creationId xmlns:a16="http://schemas.microsoft.com/office/drawing/2014/main" id="{E720D186-F38B-4AEB-B519-DE09DAC49D4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975" b="90909" l="10156" r="67622">
                        <a14:backgroundMark x1="16233" y1="73864" x2="16233" y2="73864"/>
                        <a14:backgroundMark x1="33681" y1="69318" x2="33681" y2="69318"/>
                        <a14:backgroundMark x1="16233" y1="20833" x2="16233" y2="20833"/>
                        <a14:backgroundMark x1="32552" y1="20833" x2="32552" y2="20833"/>
                        <a14:backgroundMark x1="34983" y1="20833" x2="34983" y2="20833"/>
                        <a14:backgroundMark x1="64063" y1="75126" x2="64063" y2="75126"/>
                        <a14:backgroundMark x1="33681" y1="54924" x2="33681" y2="54924"/>
                        <a14:backgroundMark x1="34549" y1="58081" x2="34549" y2="58081"/>
                        <a14:backgroundMark x1="26997" y1="51010" x2="26997" y2="51010"/>
                      </a14:backgroundRemoval>
                    </a14:imgEffect>
                  </a14:imgLayer>
                </a14:imgProps>
              </a:ext>
              <a:ext uri="{28A0092B-C50C-407E-A947-70E740481C1C}">
                <a14:useLocalDpi xmlns:a14="http://schemas.microsoft.com/office/drawing/2010/main" val="0"/>
              </a:ext>
            </a:extLst>
          </a:blip>
          <a:srcRect l="10154" t="9954" r="31347" b="6883"/>
          <a:stretch/>
        </p:blipFill>
        <p:spPr bwMode="auto">
          <a:xfrm>
            <a:off x="4002721" y="5083267"/>
            <a:ext cx="1652552" cy="16151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8159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4B4D7A2C-D991-4895-821E-9F1BAAB8E2D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579" b="3579"/>
          <a:stretch>
            <a:fillRect/>
          </a:stretch>
        </p:blipFill>
        <p:spPr/>
      </p:pic>
      <p:sp>
        <p:nvSpPr>
          <p:cNvPr id="12" name="Title 11">
            <a:extLst>
              <a:ext uri="{FF2B5EF4-FFF2-40B4-BE49-F238E27FC236}">
                <a16:creationId xmlns:a16="http://schemas.microsoft.com/office/drawing/2014/main" id="{7A37CE1B-4D51-40B3-A6C4-8DE3298243A5}"/>
              </a:ext>
            </a:extLst>
          </p:cNvPr>
          <p:cNvSpPr>
            <a:spLocks noGrp="1"/>
          </p:cNvSpPr>
          <p:nvPr>
            <p:ph type="ctrTitle"/>
          </p:nvPr>
        </p:nvSpPr>
        <p:spPr/>
        <p:txBody>
          <a:bodyPr/>
          <a:lstStyle/>
          <a:p>
            <a:r>
              <a:rPr lang="en-US" b="1" spc="0" dirty="0"/>
              <a:t>Reduced Through Life </a:t>
            </a:r>
            <a:br>
              <a:rPr lang="en-US" b="1" spc="0" dirty="0"/>
            </a:br>
            <a:r>
              <a:rPr lang="en-US" b="1" spc="0" dirty="0"/>
              <a:t>Sustainment Costs</a:t>
            </a:r>
          </a:p>
        </p:txBody>
      </p:sp>
      <p:sp>
        <p:nvSpPr>
          <p:cNvPr id="13" name="Subtitle 12">
            <a:extLst>
              <a:ext uri="{FF2B5EF4-FFF2-40B4-BE49-F238E27FC236}">
                <a16:creationId xmlns:a16="http://schemas.microsoft.com/office/drawing/2014/main" id="{0DA86EC0-689E-4F3B-A4E9-FB3C09583FA9}"/>
              </a:ext>
            </a:extLst>
          </p:cNvPr>
          <p:cNvSpPr>
            <a:spLocks noGrp="1"/>
          </p:cNvSpPr>
          <p:nvPr>
            <p:ph type="subTitle" idx="1"/>
          </p:nvPr>
        </p:nvSpPr>
        <p:spPr/>
        <p:txBody>
          <a:bodyPr/>
          <a:lstStyle/>
          <a:p>
            <a:r>
              <a:rPr lang="en-US" dirty="0"/>
              <a:t>through smart chemical procurement</a:t>
            </a:r>
          </a:p>
        </p:txBody>
      </p:sp>
      <p:sp>
        <p:nvSpPr>
          <p:cNvPr id="3" name="Slide Number Placeholder 2">
            <a:extLst>
              <a:ext uri="{FF2B5EF4-FFF2-40B4-BE49-F238E27FC236}">
                <a16:creationId xmlns:a16="http://schemas.microsoft.com/office/drawing/2014/main" id="{6729CB95-5841-4B96-9CD9-D8986BF439D5}"/>
              </a:ext>
            </a:extLst>
          </p:cNvPr>
          <p:cNvSpPr>
            <a:spLocks noGrp="1"/>
          </p:cNvSpPr>
          <p:nvPr>
            <p:ph type="sldNum" sz="quarter" idx="12"/>
          </p:nvPr>
        </p:nvSpPr>
        <p:spPr/>
        <p:txBody>
          <a:bodyPr/>
          <a:lstStyle/>
          <a:p>
            <a:fld id="{4B73C415-D670-4716-A5EC-CC4D52CA2BAC}" type="slidenum">
              <a:rPr lang="en-ZA" smtClean="0"/>
              <a:pPr/>
              <a:t>14</a:t>
            </a:fld>
            <a:endParaRPr lang="en-ZA" dirty="0"/>
          </a:p>
        </p:txBody>
      </p:sp>
    </p:spTree>
    <p:custDataLst>
      <p:tags r:id="rId1"/>
    </p:custDataLst>
    <p:extLst>
      <p:ext uri="{BB962C8B-B14F-4D97-AF65-F5344CB8AC3E}">
        <p14:creationId xmlns:p14="http://schemas.microsoft.com/office/powerpoint/2010/main" val="209603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DB1CCAD-F719-424C-97ED-BF9A43A53872}"/>
              </a:ext>
            </a:extLst>
          </p:cNvPr>
          <p:cNvSpPr>
            <a:spLocks noGrp="1"/>
          </p:cNvSpPr>
          <p:nvPr>
            <p:ph type="title"/>
          </p:nvPr>
        </p:nvSpPr>
        <p:spPr>
          <a:xfrm>
            <a:off x="432000" y="432000"/>
            <a:ext cx="11340000" cy="432000"/>
          </a:xfrm>
        </p:spPr>
        <p:txBody>
          <a:bodyPr/>
          <a:lstStyle/>
          <a:p>
            <a:r>
              <a:rPr lang="fr-FR" b="1" spc="0" dirty="0" err="1"/>
              <a:t>Navy’s</a:t>
            </a:r>
            <a:r>
              <a:rPr lang="fr-FR" b="1" spc="0" dirty="0"/>
              <a:t> multi million question on </a:t>
            </a:r>
            <a:r>
              <a:rPr lang="fr-FR" b="1" spc="0" dirty="0" err="1"/>
              <a:t>LHD’s</a:t>
            </a:r>
            <a:endParaRPr lang="en-US" b="1" spc="0" dirty="0"/>
          </a:p>
        </p:txBody>
      </p:sp>
      <p:sp>
        <p:nvSpPr>
          <p:cNvPr id="3" name="Slide Number Placeholder 2">
            <a:extLst>
              <a:ext uri="{FF2B5EF4-FFF2-40B4-BE49-F238E27FC236}">
                <a16:creationId xmlns:a16="http://schemas.microsoft.com/office/drawing/2014/main" id="{62382259-CF4F-4530-8C0C-93C349770C50}"/>
              </a:ext>
            </a:extLst>
          </p:cNvPr>
          <p:cNvSpPr>
            <a:spLocks noGrp="1"/>
          </p:cNvSpPr>
          <p:nvPr>
            <p:ph type="sldNum" sz="quarter" idx="11"/>
          </p:nvPr>
        </p:nvSpPr>
        <p:spPr>
          <a:xfrm>
            <a:off x="11772000" y="6365363"/>
            <a:ext cx="420000" cy="421200"/>
          </a:xfrm>
        </p:spPr>
        <p:txBody>
          <a:bodyPr/>
          <a:lstStyle/>
          <a:p>
            <a:fld id="{4B73C415-D670-4716-A5EC-CC4D52CA2BAC}" type="slidenum">
              <a:rPr lang="en-ZA" smtClean="0"/>
              <a:pPr/>
              <a:t>15</a:t>
            </a:fld>
            <a:endParaRPr lang="en-ZA" dirty="0"/>
          </a:p>
        </p:txBody>
      </p:sp>
      <p:sp>
        <p:nvSpPr>
          <p:cNvPr id="22" name="Text Placeholder 21">
            <a:extLst>
              <a:ext uri="{FF2B5EF4-FFF2-40B4-BE49-F238E27FC236}">
                <a16:creationId xmlns:a16="http://schemas.microsoft.com/office/drawing/2014/main" id="{699CC07F-72BA-42D5-9C48-F18893D17F52}"/>
              </a:ext>
            </a:extLst>
          </p:cNvPr>
          <p:cNvSpPr>
            <a:spLocks noGrp="1"/>
          </p:cNvSpPr>
          <p:nvPr>
            <p:ph type="body" sz="quarter" idx="12"/>
          </p:nvPr>
        </p:nvSpPr>
        <p:spPr>
          <a:xfrm>
            <a:off x="431800" y="1582738"/>
            <a:ext cx="3975100" cy="4066347"/>
          </a:xfrm>
        </p:spPr>
        <p:txBody>
          <a:bodyPr/>
          <a:lstStyle/>
          <a:p>
            <a:pPr marL="457200" indent="-457200">
              <a:buFont typeface="Arial" panose="020B0604020202020204" pitchFamily="34" charset="0"/>
              <a:buChar char="•"/>
            </a:pPr>
            <a:r>
              <a:rPr lang="en-US" sz="2000" dirty="0">
                <a:solidFill>
                  <a:schemeClr val="bg2">
                    <a:lumMod val="25000"/>
                  </a:schemeClr>
                </a:solidFill>
                <a:latin typeface="HelveticaNeueLT Std Lt" panose="020B0403020202020204" pitchFamily="34" charset="0"/>
                <a:ea typeface="Open Sans"/>
                <a:cs typeface="Open Sans"/>
              </a:rPr>
              <a:t>Failed sewage systems on LHD’s </a:t>
            </a:r>
          </a:p>
          <a:p>
            <a:pPr marL="457200" indent="-457200">
              <a:buFont typeface="Arial" panose="020B0604020202020204" pitchFamily="34" charset="0"/>
              <a:buChar char="•"/>
            </a:pPr>
            <a:r>
              <a:rPr lang="en-US" sz="2000" dirty="0">
                <a:solidFill>
                  <a:schemeClr val="bg2">
                    <a:lumMod val="25000"/>
                  </a:schemeClr>
                </a:solidFill>
                <a:latin typeface="HelveticaNeueLT Std Lt" panose="020B0403020202020204" pitchFamily="34" charset="0"/>
                <a:ea typeface="Open Sans"/>
                <a:cs typeface="Open Sans"/>
              </a:rPr>
              <a:t>Challenge met through chemical elimination /substitution at zero cost</a:t>
            </a:r>
          </a:p>
          <a:p>
            <a:pPr marL="457200" indent="-457200">
              <a:buFont typeface="Arial" panose="020B0604020202020204" pitchFamily="34" charset="0"/>
              <a:buChar char="•"/>
            </a:pPr>
            <a:r>
              <a:rPr lang="en-US" sz="2000" dirty="0">
                <a:solidFill>
                  <a:schemeClr val="bg2">
                    <a:lumMod val="25000"/>
                  </a:schemeClr>
                </a:solidFill>
                <a:latin typeface="HelveticaNeueLT Std Lt" panose="020B0403020202020204" pitchFamily="34" charset="0"/>
                <a:ea typeface="Open Sans"/>
                <a:cs typeface="Open Sans"/>
              </a:rPr>
              <a:t>80% Inventory reduction</a:t>
            </a:r>
          </a:p>
        </p:txBody>
      </p:sp>
      <p:pic>
        <p:nvPicPr>
          <p:cNvPr id="8" name="Picture Placeholder 10">
            <a:extLst>
              <a:ext uri="{FF2B5EF4-FFF2-40B4-BE49-F238E27FC236}">
                <a16:creationId xmlns:a16="http://schemas.microsoft.com/office/drawing/2014/main" id="{42784E19-4C29-4DA1-B106-453DC988AB6E}"/>
              </a:ext>
            </a:extLst>
          </p:cNvPr>
          <p:cNvPicPr>
            <a:picLocks noChangeAspect="1"/>
          </p:cNvPicPr>
          <p:nvPr/>
        </p:nvPicPr>
        <p:blipFill>
          <a:blip r:embed="rId3"/>
          <a:srcRect t="4802" b="4802"/>
          <a:stretch>
            <a:fillRect/>
          </a:stretch>
        </p:blipFill>
        <p:spPr>
          <a:xfrm>
            <a:off x="5913125" y="1487709"/>
            <a:ext cx="5716022" cy="3882581"/>
          </a:xfrm>
          <a:prstGeom prst="rect">
            <a:avLst/>
          </a:prstGeom>
        </p:spPr>
      </p:pic>
    </p:spTree>
    <p:custDataLst>
      <p:tags r:id="rId1"/>
    </p:custDataLst>
    <p:extLst>
      <p:ext uri="{BB962C8B-B14F-4D97-AF65-F5344CB8AC3E}">
        <p14:creationId xmlns:p14="http://schemas.microsoft.com/office/powerpoint/2010/main" val="3765395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DDF4AB-CC81-4603-83A0-B738E684A879}"/>
              </a:ext>
            </a:extLst>
          </p:cNvPr>
          <p:cNvSpPr>
            <a:spLocks noGrp="1"/>
          </p:cNvSpPr>
          <p:nvPr>
            <p:ph type="ctrTitle"/>
          </p:nvPr>
        </p:nvSpPr>
        <p:spPr/>
        <p:txBody>
          <a:bodyPr/>
          <a:lstStyle/>
          <a:p>
            <a:r>
              <a:rPr lang="en-US" b="1" spc="0" dirty="0"/>
              <a:t>Product Substitution </a:t>
            </a:r>
          </a:p>
        </p:txBody>
      </p:sp>
      <p:sp>
        <p:nvSpPr>
          <p:cNvPr id="8" name="Subtitle 7">
            <a:extLst>
              <a:ext uri="{FF2B5EF4-FFF2-40B4-BE49-F238E27FC236}">
                <a16:creationId xmlns:a16="http://schemas.microsoft.com/office/drawing/2014/main" id="{1305CF1C-651C-412A-8DE9-BB6D78A4D5CD}"/>
              </a:ext>
            </a:extLst>
          </p:cNvPr>
          <p:cNvSpPr>
            <a:spLocks noGrp="1"/>
          </p:cNvSpPr>
          <p:nvPr>
            <p:ph type="subTitle" idx="1"/>
          </p:nvPr>
        </p:nvSpPr>
        <p:spPr/>
        <p:txBody>
          <a:bodyPr/>
          <a:lstStyle/>
          <a:p>
            <a:pPr marL="342900" indent="-342900">
              <a:buFont typeface="Arial" panose="020B0604020202020204" pitchFamily="34" charset="0"/>
              <a:buChar char="•"/>
            </a:pPr>
            <a:r>
              <a:rPr lang="en-US" dirty="0"/>
              <a:t>Over 100 products were replaced by only 19 Envirofluid Products </a:t>
            </a:r>
          </a:p>
          <a:p>
            <a:pPr marL="342900" indent="-342900">
              <a:buFont typeface="Arial" panose="020B0604020202020204" pitchFamily="34" charset="0"/>
              <a:buChar char="•"/>
            </a:pPr>
            <a:r>
              <a:rPr lang="en-US" dirty="0"/>
              <a:t>All dangerous goods eliminated</a:t>
            </a:r>
          </a:p>
        </p:txBody>
      </p:sp>
      <p:sp>
        <p:nvSpPr>
          <p:cNvPr id="4" name="Slide Number Placeholder 3">
            <a:extLst>
              <a:ext uri="{FF2B5EF4-FFF2-40B4-BE49-F238E27FC236}">
                <a16:creationId xmlns:a16="http://schemas.microsoft.com/office/drawing/2014/main" id="{CFE91BFC-CE1D-4B6F-8E62-708BFADF7783}"/>
              </a:ext>
            </a:extLst>
          </p:cNvPr>
          <p:cNvSpPr>
            <a:spLocks noGrp="1"/>
          </p:cNvSpPr>
          <p:nvPr>
            <p:ph type="sldNum" sz="quarter" idx="4294967295"/>
          </p:nvPr>
        </p:nvSpPr>
        <p:spPr>
          <a:xfrm>
            <a:off x="11771313" y="6365875"/>
            <a:ext cx="420687" cy="420688"/>
          </a:xfrm>
        </p:spPr>
        <p:txBody>
          <a:bodyPr/>
          <a:lstStyle/>
          <a:p>
            <a:fld id="{4B73C415-D670-4716-A5EC-CC4D52CA2BAC}" type="slidenum">
              <a:rPr lang="en-ZA" smtClean="0"/>
              <a:pPr/>
              <a:t>16</a:t>
            </a:fld>
            <a:endParaRPr lang="en-ZA" dirty="0"/>
          </a:p>
        </p:txBody>
      </p:sp>
    </p:spTree>
    <p:custDataLst>
      <p:tags r:id="rId1"/>
    </p:custDataLst>
    <p:extLst>
      <p:ext uri="{BB962C8B-B14F-4D97-AF65-F5344CB8AC3E}">
        <p14:creationId xmlns:p14="http://schemas.microsoft.com/office/powerpoint/2010/main" val="4113432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17</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a:xfrm>
            <a:off x="432000" y="0"/>
            <a:ext cx="5472000" cy="3647999"/>
          </a:xfrm>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478354"/>
          </a:xfrm>
        </p:spPr>
        <p:txBody>
          <a:bodyPr/>
          <a:lstStyle/>
          <a:p>
            <a:r>
              <a:rPr lang="en-PH" b="1" spc="0" dirty="0"/>
              <a:t>Carbon Removal</a:t>
            </a:r>
            <a:endParaRPr lang="en-US" b="1" spc="0" dirty="0"/>
          </a:p>
        </p:txBody>
      </p:sp>
      <p:sp>
        <p:nvSpPr>
          <p:cNvPr id="17" name="Content Placeholder 1">
            <a:extLst>
              <a:ext uri="{FF2B5EF4-FFF2-40B4-BE49-F238E27FC236}">
                <a16:creationId xmlns:a16="http://schemas.microsoft.com/office/drawing/2014/main" id="{A94CFC0C-2167-47AF-9397-3A5AF3EA22A1}"/>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2400" dirty="0">
                <a:solidFill>
                  <a:schemeClr val="tx2"/>
                </a:solidFill>
              </a:rPr>
              <a:t>Easy removal of heavy carbon deposits on painted &amp; metal surfaces.</a:t>
            </a:r>
          </a:p>
        </p:txBody>
      </p:sp>
      <p:pic>
        <p:nvPicPr>
          <p:cNvPr id="10" name="Picture Placeholder 11">
            <a:extLst>
              <a:ext uri="{FF2B5EF4-FFF2-40B4-BE49-F238E27FC236}">
                <a16:creationId xmlns:a16="http://schemas.microsoft.com/office/drawing/2014/main" id="{D35B7029-0E73-4251-BAE8-85794A9F33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6969"/>
          <a:stretch/>
        </p:blipFill>
        <p:spPr>
          <a:xfrm>
            <a:off x="431999" y="-1"/>
            <a:ext cx="5465249" cy="3702479"/>
          </a:xfrm>
          <a:prstGeom prst="rect">
            <a:avLst/>
          </a:prstGeom>
        </p:spPr>
      </p:pic>
      <p:pic>
        <p:nvPicPr>
          <p:cNvPr id="12" name="Picture Placeholder 11">
            <a:extLst>
              <a:ext uri="{FF2B5EF4-FFF2-40B4-BE49-F238E27FC236}">
                <a16:creationId xmlns:a16="http://schemas.microsoft.com/office/drawing/2014/main" id="{E7CC34AF-086C-4278-BB3B-A94BA5CDAFA9}"/>
              </a:ext>
            </a:extLst>
          </p:cNvPr>
          <p:cNvPicPr>
            <a:picLocks noChangeAspect="1"/>
          </p:cNvPicPr>
          <p:nvPr/>
        </p:nvPicPr>
        <p:blipFill rotWithShape="1">
          <a:blip r:embed="rId5">
            <a:extLst>
              <a:ext uri="{28A0092B-C50C-407E-A947-70E740481C1C}">
                <a14:useLocalDpi xmlns:a14="http://schemas.microsoft.com/office/drawing/2010/main" val="0"/>
              </a:ext>
            </a:extLst>
          </a:blip>
          <a:srcRect l="6308" r="7671"/>
          <a:stretch/>
        </p:blipFill>
        <p:spPr>
          <a:xfrm rot="746303">
            <a:off x="3494334" y="1466988"/>
            <a:ext cx="2072696" cy="2036169"/>
          </a:xfrm>
          <a:prstGeom prst="ellipse">
            <a:avLst/>
          </a:prstGeom>
          <a:ln w="127000" cap="rnd">
            <a:solidFill>
              <a:schemeClr val="accent2">
                <a:lumMod val="40000"/>
                <a:lumOff val="60000"/>
              </a:schemeClr>
            </a:solidFill>
          </a:ln>
          <a:effectLst/>
        </p:spPr>
      </p:pic>
      <p:sp>
        <p:nvSpPr>
          <p:cNvPr id="13" name="Content Placeholder 9">
            <a:extLst>
              <a:ext uri="{FF2B5EF4-FFF2-40B4-BE49-F238E27FC236}">
                <a16:creationId xmlns:a16="http://schemas.microsoft.com/office/drawing/2014/main" id="{BCF1FA72-96DE-4FDD-84EA-569F40ABE18D}"/>
              </a:ext>
            </a:extLst>
          </p:cNvPr>
          <p:cNvSpPr txBox="1">
            <a:spLocks/>
          </p:cNvSpPr>
          <p:nvPr/>
        </p:nvSpPr>
        <p:spPr>
          <a:xfrm>
            <a:off x="2513250" y="5120340"/>
            <a:ext cx="3196234" cy="12902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Triple7 Aircraft &amp; Metal</a:t>
            </a:r>
            <a:br>
              <a:rPr lang="en-US" sz="1200" b="1" dirty="0"/>
            </a:br>
            <a:r>
              <a:rPr lang="en-US" sz="1200" dirty="0"/>
              <a:t>Carbon Removal</a:t>
            </a:r>
            <a:br>
              <a:rPr lang="en-US" sz="1200" b="1" dirty="0"/>
            </a:br>
            <a:endParaRPr lang="en-US" sz="1200" b="1" dirty="0"/>
          </a:p>
          <a:p>
            <a:pPr>
              <a:spcBef>
                <a:spcPts val="0"/>
              </a:spcBef>
              <a:spcAft>
                <a:spcPts val="0"/>
              </a:spcAft>
            </a:pPr>
            <a:r>
              <a:rPr lang="en-US" sz="1050" b="1" dirty="0"/>
              <a:t>NSN: </a:t>
            </a:r>
            <a:br>
              <a:rPr lang="en-US" sz="1050" dirty="0"/>
            </a:br>
            <a:r>
              <a:rPr lang="en-US" sz="1050" dirty="0"/>
              <a:t>5L:   6850-66-159-7245</a:t>
            </a:r>
          </a:p>
          <a:p>
            <a:pPr>
              <a:spcBef>
                <a:spcPts val="0"/>
              </a:spcBef>
              <a:spcAft>
                <a:spcPts val="0"/>
              </a:spcAft>
            </a:pPr>
            <a:r>
              <a:rPr lang="en-US" sz="1050" dirty="0"/>
              <a:t>20L:  6850-66-159-7248</a:t>
            </a:r>
          </a:p>
          <a:p>
            <a:pPr>
              <a:spcBef>
                <a:spcPts val="0"/>
              </a:spcBef>
              <a:spcAft>
                <a:spcPts val="0"/>
              </a:spcAft>
            </a:pPr>
            <a:r>
              <a:rPr lang="en-US" sz="1050" dirty="0"/>
              <a:t>200L:  6850-66-159-7249 </a:t>
            </a:r>
          </a:p>
        </p:txBody>
      </p:sp>
      <p:pic>
        <p:nvPicPr>
          <p:cNvPr id="15" name="Picture Placeholder 14">
            <a:extLst>
              <a:ext uri="{FF2B5EF4-FFF2-40B4-BE49-F238E27FC236}">
                <a16:creationId xmlns:a16="http://schemas.microsoft.com/office/drawing/2014/main" id="{D017D1CB-ECAD-49DE-BD12-CE3F9F3B01F8}"/>
              </a:ext>
            </a:extLst>
          </p:cNvPr>
          <p:cNvPicPr>
            <a:picLocks noChangeAspect="1"/>
          </p:cNvPicPr>
          <p:nvPr/>
        </p:nvPicPr>
        <p:blipFill>
          <a:blip r:embed="rId6"/>
          <a:stretch>
            <a:fillRect/>
          </a:stretch>
        </p:blipFill>
        <p:spPr>
          <a:xfrm>
            <a:off x="778572" y="5032005"/>
            <a:ext cx="1418314" cy="1378594"/>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pic>
        <p:nvPicPr>
          <p:cNvPr id="18" name="Picture Placeholder 14">
            <a:extLst>
              <a:ext uri="{FF2B5EF4-FFF2-40B4-BE49-F238E27FC236}">
                <a16:creationId xmlns:a16="http://schemas.microsoft.com/office/drawing/2014/main" id="{C4C330CF-56CE-4617-896A-B82EC0EF45D6}"/>
              </a:ext>
            </a:extLst>
          </p:cNvPr>
          <p:cNvPicPr>
            <a:picLocks noChangeAspect="1"/>
          </p:cNvPicPr>
          <p:nvPr/>
        </p:nvPicPr>
        <p:blipFill rotWithShape="1">
          <a:blip r:embed="rId7">
            <a:extLst>
              <a:ext uri="{28A0092B-C50C-407E-A947-70E740481C1C}">
                <a14:useLocalDpi xmlns:a14="http://schemas.microsoft.com/office/drawing/2010/main" val="0"/>
              </a:ext>
            </a:extLst>
          </a:blip>
          <a:srcRect l="12574" t="6916" r="-1"/>
          <a:stretch/>
        </p:blipFill>
        <p:spPr>
          <a:xfrm>
            <a:off x="7911032" y="1182288"/>
            <a:ext cx="3061767" cy="244243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9" name="Picture Placeholder 14">
            <a:extLst>
              <a:ext uri="{FF2B5EF4-FFF2-40B4-BE49-F238E27FC236}">
                <a16:creationId xmlns:a16="http://schemas.microsoft.com/office/drawing/2014/main" id="{489DC091-A870-4968-83C7-478EC4DBBD30}"/>
              </a:ext>
            </a:extLst>
          </p:cNvPr>
          <p:cNvPicPr>
            <a:picLocks noChangeAspect="1"/>
          </p:cNvPicPr>
          <p:nvPr/>
        </p:nvPicPr>
        <p:blipFill rotWithShape="1">
          <a:blip r:embed="rId8">
            <a:extLst>
              <a:ext uri="{28A0092B-C50C-407E-A947-70E740481C1C}">
                <a14:useLocalDpi xmlns:a14="http://schemas.microsoft.com/office/drawing/2010/main" val="0"/>
              </a:ext>
            </a:extLst>
          </a:blip>
          <a:srcRect l="24840"/>
          <a:stretch/>
        </p:blipFill>
        <p:spPr>
          <a:xfrm>
            <a:off x="7226152" y="2408912"/>
            <a:ext cx="1577479" cy="1572538"/>
          </a:xfrm>
          <a:prstGeom prst="ellipse">
            <a:avLst/>
          </a:prstGeom>
          <a:solidFill>
            <a:schemeClr val="lt1"/>
          </a:solidFill>
          <a:ln w="127000" cap="flat" cmpd="sng" algn="ctr">
            <a:solidFill>
              <a:srgbClr val="7F7F7F"/>
            </a:solidFill>
            <a:prstDash val="solid"/>
            <a:round/>
            <a:headEnd type="none" w="med" len="med"/>
            <a:tailEnd type="none" w="med" len="med"/>
          </a:ln>
          <a:effectLst/>
        </p:spPr>
      </p:pic>
    </p:spTree>
    <p:custDataLst>
      <p:tags r:id="rId1"/>
    </p:custDataLst>
    <p:extLst>
      <p:ext uri="{BB962C8B-B14F-4D97-AF65-F5344CB8AC3E}">
        <p14:creationId xmlns:p14="http://schemas.microsoft.com/office/powerpoint/2010/main" val="254830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18</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a:xfrm>
            <a:off x="432000" y="0"/>
            <a:ext cx="5472000" cy="3647999"/>
          </a:xfrm>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478354"/>
          </a:xfrm>
        </p:spPr>
        <p:txBody>
          <a:bodyPr/>
          <a:lstStyle/>
          <a:p>
            <a:r>
              <a:rPr lang="en-PH" b="1" spc="0" dirty="0"/>
              <a:t>Rust Removal</a:t>
            </a:r>
            <a:endParaRPr lang="en-US" b="1" spc="0" dirty="0"/>
          </a:p>
        </p:txBody>
      </p:sp>
      <p:sp>
        <p:nvSpPr>
          <p:cNvPr id="17" name="Content Placeholder 1">
            <a:extLst>
              <a:ext uri="{FF2B5EF4-FFF2-40B4-BE49-F238E27FC236}">
                <a16:creationId xmlns:a16="http://schemas.microsoft.com/office/drawing/2014/main" id="{A94CFC0C-2167-47AF-9397-3A5AF3EA22A1}"/>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2400" dirty="0">
                <a:solidFill>
                  <a:schemeClr val="tx2"/>
                </a:solidFill>
              </a:rPr>
              <a:t>Easy removal of rust build up on painted &amp; metal surfaces.</a:t>
            </a:r>
          </a:p>
        </p:txBody>
      </p:sp>
      <p:sp>
        <p:nvSpPr>
          <p:cNvPr id="13" name="Content Placeholder 9">
            <a:extLst>
              <a:ext uri="{FF2B5EF4-FFF2-40B4-BE49-F238E27FC236}">
                <a16:creationId xmlns:a16="http://schemas.microsoft.com/office/drawing/2014/main" id="{BCF1FA72-96DE-4FDD-84EA-569F40ABE18D}"/>
              </a:ext>
            </a:extLst>
          </p:cNvPr>
          <p:cNvSpPr txBox="1">
            <a:spLocks/>
          </p:cNvSpPr>
          <p:nvPr/>
        </p:nvSpPr>
        <p:spPr>
          <a:xfrm>
            <a:off x="2513250" y="5120340"/>
            <a:ext cx="3196234" cy="12902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err="1"/>
              <a:t>ActiveEco</a:t>
            </a:r>
            <a:r>
              <a:rPr lang="en-US" sz="1200" b="1" dirty="0"/>
              <a:t> </a:t>
            </a:r>
            <a:r>
              <a:rPr lang="en-US" sz="1200" b="1" dirty="0" err="1"/>
              <a:t>ActiRevenge</a:t>
            </a:r>
            <a:br>
              <a:rPr lang="en-US" sz="1200" b="1" dirty="0"/>
            </a:br>
            <a:r>
              <a:rPr lang="en-US" sz="1200" dirty="0"/>
              <a:t>Cleans &amp; protects stainless steel and other metal surfaces exposed to the elements</a:t>
            </a:r>
            <a:br>
              <a:rPr lang="en-US" sz="1200" b="1" dirty="0"/>
            </a:br>
            <a:endParaRPr lang="en-US" sz="1200" b="1" dirty="0"/>
          </a:p>
          <a:p>
            <a:pPr>
              <a:spcBef>
                <a:spcPts val="0"/>
              </a:spcBef>
              <a:spcAft>
                <a:spcPts val="0"/>
              </a:spcAft>
            </a:pPr>
            <a:r>
              <a:rPr lang="en-US" sz="1050" b="1" dirty="0"/>
              <a:t>NSN: </a:t>
            </a:r>
            <a:br>
              <a:rPr lang="en-US" sz="1050" dirty="0"/>
            </a:br>
            <a:r>
              <a:rPr lang="en-US" sz="1050" dirty="0"/>
              <a:t>20L:  6850-66-163-6885</a:t>
            </a:r>
          </a:p>
        </p:txBody>
      </p:sp>
      <p:pic>
        <p:nvPicPr>
          <p:cNvPr id="14" name="Picture Placeholder 11">
            <a:extLst>
              <a:ext uri="{FF2B5EF4-FFF2-40B4-BE49-F238E27FC236}">
                <a16:creationId xmlns:a16="http://schemas.microsoft.com/office/drawing/2014/main" id="{A0D5100E-D2F0-4CB1-B990-7C8823145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55" y="0"/>
            <a:ext cx="2663849" cy="3710098"/>
          </a:xfrm>
          <a:prstGeom prst="rect">
            <a:avLst/>
          </a:prstGeom>
          <a:ln>
            <a:noFill/>
          </a:ln>
          <a:effectLst/>
        </p:spPr>
      </p:pic>
      <p:pic>
        <p:nvPicPr>
          <p:cNvPr id="16" name="Picture Placeholder 11">
            <a:extLst>
              <a:ext uri="{FF2B5EF4-FFF2-40B4-BE49-F238E27FC236}">
                <a16:creationId xmlns:a16="http://schemas.microsoft.com/office/drawing/2014/main" id="{C274C5B6-B8FE-4CA2-91EB-B6AF92EB6CA5}"/>
              </a:ext>
            </a:extLst>
          </p:cNvPr>
          <p:cNvPicPr>
            <a:picLocks noChangeAspect="1"/>
          </p:cNvPicPr>
          <p:nvPr/>
        </p:nvPicPr>
        <p:blipFill rotWithShape="1">
          <a:blip r:embed="rId4">
            <a:extLst>
              <a:ext uri="{28A0092B-C50C-407E-A947-70E740481C1C}">
                <a14:useLocalDpi xmlns:a14="http://schemas.microsoft.com/office/drawing/2010/main" val="0"/>
              </a:ext>
            </a:extLst>
          </a:blip>
          <a:srcRect r="4713"/>
          <a:stretch/>
        </p:blipFill>
        <p:spPr>
          <a:xfrm>
            <a:off x="3091359" y="-5696"/>
            <a:ext cx="2780258" cy="3715794"/>
          </a:xfrm>
          <a:prstGeom prst="rect">
            <a:avLst/>
          </a:prstGeom>
          <a:ln>
            <a:noFill/>
          </a:ln>
          <a:effectLst/>
        </p:spPr>
      </p:pic>
      <p:pic>
        <p:nvPicPr>
          <p:cNvPr id="20" name="Picture Placeholder 11">
            <a:extLst>
              <a:ext uri="{FF2B5EF4-FFF2-40B4-BE49-F238E27FC236}">
                <a16:creationId xmlns:a16="http://schemas.microsoft.com/office/drawing/2014/main" id="{42C8BBAA-A95B-4947-BDD0-D2D25C488D51}"/>
              </a:ext>
            </a:extLst>
          </p:cNvPr>
          <p:cNvPicPr>
            <a:picLocks noChangeAspect="1"/>
          </p:cNvPicPr>
          <p:nvPr/>
        </p:nvPicPr>
        <p:blipFill rotWithShape="1">
          <a:blip r:embed="rId5">
            <a:extLst>
              <a:ext uri="{28A0092B-C50C-407E-A947-70E740481C1C}">
                <a14:useLocalDpi xmlns:a14="http://schemas.microsoft.com/office/drawing/2010/main" val="0"/>
              </a:ext>
            </a:extLst>
          </a:blip>
          <a:srcRect b="25945"/>
          <a:stretch/>
        </p:blipFill>
        <p:spPr>
          <a:xfrm>
            <a:off x="1465024" y="205522"/>
            <a:ext cx="1440448" cy="1437656"/>
          </a:xfrm>
          <a:prstGeom prst="ellipse">
            <a:avLst/>
          </a:prstGeom>
          <a:ln w="127000" cap="rnd">
            <a:solidFill>
              <a:schemeClr val="bg1"/>
            </a:solidFill>
          </a:ln>
          <a:effectLst/>
        </p:spPr>
      </p:pic>
      <p:pic>
        <p:nvPicPr>
          <p:cNvPr id="21" name="Picture Placeholder 11">
            <a:extLst>
              <a:ext uri="{FF2B5EF4-FFF2-40B4-BE49-F238E27FC236}">
                <a16:creationId xmlns:a16="http://schemas.microsoft.com/office/drawing/2014/main" id="{A64B23F0-72C0-4BEB-916C-1E932A0CB56E}"/>
              </a:ext>
            </a:extLst>
          </p:cNvPr>
          <p:cNvPicPr>
            <a:picLocks noChangeAspect="1"/>
          </p:cNvPicPr>
          <p:nvPr/>
        </p:nvPicPr>
        <p:blipFill rotWithShape="1">
          <a:blip r:embed="rId6">
            <a:extLst>
              <a:ext uri="{28A0092B-C50C-407E-A947-70E740481C1C}">
                <a14:useLocalDpi xmlns:a14="http://schemas.microsoft.com/office/drawing/2010/main" val="0"/>
              </a:ext>
            </a:extLst>
          </a:blip>
          <a:srcRect b="25004"/>
          <a:stretch/>
        </p:blipFill>
        <p:spPr>
          <a:xfrm>
            <a:off x="4173703" y="164074"/>
            <a:ext cx="1512027" cy="1514146"/>
          </a:xfrm>
          <a:prstGeom prst="ellipse">
            <a:avLst/>
          </a:prstGeom>
          <a:ln w="127000" cap="rnd">
            <a:solidFill>
              <a:schemeClr val="bg1">
                <a:lumMod val="65000"/>
              </a:schemeClr>
            </a:solidFill>
          </a:ln>
          <a:effectLst/>
        </p:spPr>
      </p:pic>
      <p:pic>
        <p:nvPicPr>
          <p:cNvPr id="22" name="Picture Placeholder 14">
            <a:extLst>
              <a:ext uri="{FF2B5EF4-FFF2-40B4-BE49-F238E27FC236}">
                <a16:creationId xmlns:a16="http://schemas.microsoft.com/office/drawing/2014/main" id="{65788BBC-7230-442D-9CCC-6A11EE56684D}"/>
              </a:ext>
            </a:extLst>
          </p:cNvPr>
          <p:cNvPicPr>
            <a:picLocks noChangeAspect="1"/>
          </p:cNvPicPr>
          <p:nvPr/>
        </p:nvPicPr>
        <p:blipFill rotWithShape="1">
          <a:blip r:embed="rId7">
            <a:extLst>
              <a:ext uri="{28A0092B-C50C-407E-A947-70E740481C1C}">
                <a14:useLocalDpi xmlns:a14="http://schemas.microsoft.com/office/drawing/2010/main" val="0"/>
              </a:ext>
            </a:extLst>
          </a:blip>
          <a:srcRect l="21449" r="1344" b="22837"/>
          <a:stretch/>
        </p:blipFill>
        <p:spPr>
          <a:xfrm>
            <a:off x="7585443" y="880716"/>
            <a:ext cx="3404186" cy="2548284"/>
          </a:xfrm>
          <a:prstGeom prst="rect">
            <a:avLst/>
          </a:prstGeom>
          <a:solidFill>
            <a:srgbClr val="FFFFFF">
              <a:shade val="85000"/>
            </a:srgbClr>
          </a:solidFill>
          <a:ln w="88900" cap="sq">
            <a:noFill/>
            <a:miter lim="800000"/>
          </a:ln>
          <a:effectLst/>
        </p:spPr>
      </p:pic>
      <p:pic>
        <p:nvPicPr>
          <p:cNvPr id="23" name="Picture Placeholder 14">
            <a:extLst>
              <a:ext uri="{FF2B5EF4-FFF2-40B4-BE49-F238E27FC236}">
                <a16:creationId xmlns:a16="http://schemas.microsoft.com/office/drawing/2014/main" id="{8CC1008E-70C2-4A22-BD2F-123B25DA3F33}"/>
              </a:ext>
            </a:extLst>
          </p:cNvPr>
          <p:cNvPicPr>
            <a:picLocks noChangeAspect="1"/>
          </p:cNvPicPr>
          <p:nvPr/>
        </p:nvPicPr>
        <p:blipFill rotWithShape="1">
          <a:blip r:embed="rId8">
            <a:extLst>
              <a:ext uri="{28A0092B-C50C-407E-A947-70E740481C1C}">
                <a14:useLocalDpi xmlns:a14="http://schemas.microsoft.com/office/drawing/2010/main" val="0"/>
              </a:ext>
            </a:extLst>
          </a:blip>
          <a:srcRect l="6498" t="4733" r="20583"/>
          <a:stretch/>
        </p:blipFill>
        <p:spPr>
          <a:xfrm rot="10800000">
            <a:off x="6700688" y="1771071"/>
            <a:ext cx="2194001" cy="2147459"/>
          </a:xfrm>
          <a:prstGeom prst="ellipse">
            <a:avLst/>
          </a:prstGeom>
          <a:solidFill>
            <a:schemeClr val="lt1"/>
          </a:solidFill>
          <a:ln w="127000" cap="flat" cmpd="sng" algn="ctr">
            <a:solidFill>
              <a:srgbClr val="7F7F7F"/>
            </a:solidFill>
            <a:prstDash val="solid"/>
            <a:round/>
            <a:headEnd type="none" w="med" len="med"/>
            <a:tailEnd type="none" w="med" len="med"/>
          </a:ln>
          <a:effectLst/>
        </p:spPr>
      </p:pic>
      <p:pic>
        <p:nvPicPr>
          <p:cNvPr id="24" name="Picture Placeholder 14">
            <a:extLst>
              <a:ext uri="{FF2B5EF4-FFF2-40B4-BE49-F238E27FC236}">
                <a16:creationId xmlns:a16="http://schemas.microsoft.com/office/drawing/2014/main" id="{3A958D92-5DC2-4C62-A7FC-3D2C16CCEE13}"/>
              </a:ext>
            </a:extLst>
          </p:cNvPr>
          <p:cNvPicPr>
            <a:picLocks noChangeAspect="1"/>
          </p:cNvPicPr>
          <p:nvPr/>
        </p:nvPicPr>
        <p:blipFill rotWithShape="1">
          <a:blip r:embed="rId9">
            <a:extLst>
              <a:ext uri="{28A0092B-C50C-407E-A947-70E740481C1C}">
                <a14:useLocalDpi xmlns:a14="http://schemas.microsoft.com/office/drawing/2010/main" val="0"/>
              </a:ext>
            </a:extLst>
          </a:blip>
          <a:srcRect l="1507" r="1507"/>
          <a:stretch/>
        </p:blipFill>
        <p:spPr>
          <a:xfrm>
            <a:off x="824103" y="4925418"/>
            <a:ext cx="1439034" cy="1439945"/>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1055174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8580F5-A5FD-4A17-A17A-30895D199A5C}"/>
              </a:ext>
            </a:extLst>
          </p:cNvPr>
          <p:cNvSpPr>
            <a:spLocks noGrp="1"/>
          </p:cNvSpPr>
          <p:nvPr>
            <p:ph idx="1"/>
          </p:nvPr>
        </p:nvSpPr>
        <p:spPr>
          <a:xfrm>
            <a:off x="680728" y="4454033"/>
            <a:ext cx="4974545" cy="336588"/>
          </a:xfrm>
        </p:spPr>
        <p:txBody>
          <a:bodyPr/>
          <a:lstStyle/>
          <a:p>
            <a:r>
              <a:rPr lang="en-US" dirty="0"/>
              <a:t>Heat Exchangers and Sewage Systems</a:t>
            </a:r>
          </a:p>
        </p:txBody>
      </p:sp>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19</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42181"/>
            <a:ext cx="4974545" cy="466643"/>
          </a:xfrm>
        </p:spPr>
        <p:txBody>
          <a:bodyPr/>
          <a:lstStyle/>
          <a:p>
            <a:r>
              <a:rPr lang="en-PH" sz="2400" b="1" spc="0" dirty="0"/>
              <a:t>Collins Class &amp; ANZAC Frigates </a:t>
            </a:r>
            <a:endParaRPr lang="en-US" sz="2400" b="1" spc="0" dirty="0"/>
          </a:p>
        </p:txBody>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Hydrochloric Acid products used for flushing (Dangerous Good Class 8)</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Full PPE required</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Toxic waste disposal cost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Very corrosive to ship systems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High WHS hazard</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Triple7 products performed better results without harsh and dangerous acids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Eliminated corrosion </a:t>
            </a:r>
            <a:r>
              <a:rPr lang="en-US" sz="1600" dirty="0">
                <a:solidFill>
                  <a:schemeClr val="tx2"/>
                </a:solidFill>
                <a:latin typeface="HelveticaNeueLT Std Lt" panose="020B0403020202020204" pitchFamily="34" charset="0"/>
              </a:rPr>
              <a:t>issues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Lower disposal costs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Reduced PPE</a:t>
            </a:r>
          </a:p>
        </p:txBody>
      </p:sp>
      <p:pic>
        <p:nvPicPr>
          <p:cNvPr id="20" name="Picture Placeholder 14">
            <a:extLst>
              <a:ext uri="{FF2B5EF4-FFF2-40B4-BE49-F238E27FC236}">
                <a16:creationId xmlns:a16="http://schemas.microsoft.com/office/drawing/2014/main" id="{0AC53E82-F220-4597-BCBB-A3E4EB6EE80A}"/>
              </a:ext>
            </a:extLst>
          </p:cNvPr>
          <p:cNvPicPr>
            <a:picLocks noChangeAspect="1"/>
          </p:cNvPicPr>
          <p:nvPr/>
        </p:nvPicPr>
        <p:blipFill rotWithShape="1">
          <a:blip r:embed="rId3">
            <a:extLst>
              <a:ext uri="{28A0092B-C50C-407E-A947-70E740481C1C}">
                <a14:useLocalDpi xmlns:a14="http://schemas.microsoft.com/office/drawing/2010/main" val="0"/>
              </a:ext>
            </a:extLst>
          </a:blip>
          <a:srcRect l="9123" t="11339" r="8239" b="2115"/>
          <a:stretch/>
        </p:blipFill>
        <p:spPr>
          <a:xfrm>
            <a:off x="790986" y="5127371"/>
            <a:ext cx="1405900" cy="1396770"/>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513250" y="5197456"/>
            <a:ext cx="3196234" cy="139677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a:t>Triple7 </a:t>
            </a:r>
            <a:r>
              <a:rPr lang="en-US" sz="1200" b="1" dirty="0" err="1"/>
              <a:t>Enviroscale</a:t>
            </a:r>
            <a:br>
              <a:rPr lang="en-US" sz="1200" b="1" dirty="0"/>
            </a:br>
            <a:r>
              <a:rPr lang="en-US" sz="1200" dirty="0" err="1"/>
              <a:t>Insitu</a:t>
            </a:r>
            <a:r>
              <a:rPr lang="en-US" sz="1200" dirty="0"/>
              <a:t> descaling without risk of corrosion</a:t>
            </a:r>
          </a:p>
          <a:p>
            <a:pPr>
              <a:spcBef>
                <a:spcPts val="0"/>
              </a:spcBef>
              <a:spcAft>
                <a:spcPts val="0"/>
              </a:spcAft>
            </a:pPr>
            <a:r>
              <a:rPr lang="en-US" sz="1200" dirty="0"/>
              <a:t>Maintaining critical ship systems without dangerous chemicals</a:t>
            </a:r>
          </a:p>
          <a:p>
            <a:pPr>
              <a:spcBef>
                <a:spcPts val="0"/>
              </a:spcBef>
              <a:spcAft>
                <a:spcPts val="0"/>
              </a:spcAft>
            </a:pPr>
            <a:endParaRPr lang="en-US" sz="1200" dirty="0"/>
          </a:p>
          <a:p>
            <a:pPr>
              <a:spcBef>
                <a:spcPts val="0"/>
              </a:spcBef>
              <a:spcAft>
                <a:spcPts val="0"/>
              </a:spcAft>
            </a:pPr>
            <a:r>
              <a:rPr lang="en-US" sz="1050" b="1" dirty="0"/>
              <a:t>NSN: </a:t>
            </a:r>
            <a:br>
              <a:rPr lang="en-US" sz="1050" dirty="0"/>
            </a:br>
            <a:r>
              <a:rPr lang="en-US" sz="1050" dirty="0"/>
              <a:t>20L:    6850-66-152-0080</a:t>
            </a:r>
            <a:br>
              <a:rPr lang="en-US" sz="1050" dirty="0"/>
            </a:br>
            <a:r>
              <a:rPr lang="en-US" sz="1050" dirty="0"/>
              <a:t>200L:  6850-66-152-0081</a:t>
            </a:r>
            <a:endParaRPr lang="en-US" sz="1200" dirty="0"/>
          </a:p>
        </p:txBody>
      </p:sp>
      <p:pic>
        <p:nvPicPr>
          <p:cNvPr id="12" name="Picture Placeholder 11">
            <a:extLst>
              <a:ext uri="{FF2B5EF4-FFF2-40B4-BE49-F238E27FC236}">
                <a16:creationId xmlns:a16="http://schemas.microsoft.com/office/drawing/2014/main" id="{EE6E6A2D-CB50-43E8-ABC9-92C4E6CC9062}"/>
              </a:ext>
            </a:extLst>
          </p:cNvPr>
          <p:cNvPicPr>
            <a:picLocks noChangeAspect="1"/>
          </p:cNvPicPr>
          <p:nvPr/>
        </p:nvPicPr>
        <p:blipFill rotWithShape="1">
          <a:blip r:embed="rId4">
            <a:extLst>
              <a:ext uri="{28A0092B-C50C-407E-A947-70E740481C1C}">
                <a14:useLocalDpi xmlns:a14="http://schemas.microsoft.com/office/drawing/2010/main" val="0"/>
              </a:ext>
            </a:extLst>
          </a:blip>
          <a:srcRect l="1" r="2027"/>
          <a:stretch/>
        </p:blipFill>
        <p:spPr>
          <a:xfrm>
            <a:off x="432000" y="9913"/>
            <a:ext cx="5457455" cy="3710443"/>
          </a:xfrm>
          <a:prstGeom prst="rect">
            <a:avLst/>
          </a:prstGeom>
        </p:spPr>
      </p:pic>
    </p:spTree>
    <p:custDataLst>
      <p:tags r:id="rId1"/>
    </p:custDataLst>
    <p:extLst>
      <p:ext uri="{BB962C8B-B14F-4D97-AF65-F5344CB8AC3E}">
        <p14:creationId xmlns:p14="http://schemas.microsoft.com/office/powerpoint/2010/main" val="236929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64AA9FF-9B9B-4154-A757-96A8F61CE8B8}"/>
              </a:ext>
            </a:extLst>
          </p:cNvPr>
          <p:cNvSpPr>
            <a:spLocks noGrp="1"/>
          </p:cNvSpPr>
          <p:nvPr>
            <p:ph type="title"/>
          </p:nvPr>
        </p:nvSpPr>
        <p:spPr>
          <a:xfrm>
            <a:off x="432000" y="432000"/>
            <a:ext cx="11340000" cy="432000"/>
          </a:xfrm>
        </p:spPr>
        <p:txBody>
          <a:bodyPr anchor="t">
            <a:normAutofit/>
          </a:bodyPr>
          <a:lstStyle/>
          <a:p>
            <a:r>
              <a:rPr lang="en-US" sz="3000" b="1" dirty="0">
                <a:solidFill>
                  <a:schemeClr val="accent3">
                    <a:lumMod val="50000"/>
                  </a:schemeClr>
                </a:solidFill>
              </a:rPr>
              <a:t>We are the exclusive distributor and wholesaler for </a:t>
            </a:r>
            <a:r>
              <a:rPr lang="en-US" sz="3000" b="1" dirty="0" err="1">
                <a:solidFill>
                  <a:schemeClr val="accent3">
                    <a:lumMod val="50000"/>
                  </a:schemeClr>
                </a:solidFill>
              </a:rPr>
              <a:t>Envirofluid</a:t>
            </a:r>
            <a:r>
              <a:rPr lang="en-US" sz="3000" b="1" dirty="0">
                <a:solidFill>
                  <a:schemeClr val="accent3">
                    <a:lumMod val="50000"/>
                  </a:schemeClr>
                </a:solidFill>
              </a:rPr>
              <a:t> in Canada.</a:t>
            </a:r>
          </a:p>
        </p:txBody>
      </p:sp>
      <p:pic>
        <p:nvPicPr>
          <p:cNvPr id="6" name="Picture Placeholder 5" descr="Text&#10;&#10;Description automatically generated">
            <a:extLst>
              <a:ext uri="{FF2B5EF4-FFF2-40B4-BE49-F238E27FC236}">
                <a16:creationId xmlns:a16="http://schemas.microsoft.com/office/drawing/2014/main" id="{EA1DADDB-1C38-490A-B69E-EF238BA6CD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95" b="12786"/>
          <a:stretch/>
        </p:blipFill>
        <p:spPr>
          <a:xfrm>
            <a:off x="432000" y="1106129"/>
            <a:ext cx="11340000" cy="4973209"/>
          </a:xfrm>
          <a:noFill/>
        </p:spPr>
      </p:pic>
      <p:sp>
        <p:nvSpPr>
          <p:cNvPr id="13" name="Slide Number Placeholder 2">
            <a:extLst>
              <a:ext uri="{FF2B5EF4-FFF2-40B4-BE49-F238E27FC236}">
                <a16:creationId xmlns:a16="http://schemas.microsoft.com/office/drawing/2014/main" id="{A94F70D6-BDE8-42E3-B653-6EFC6F7E2856}"/>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ZA" smtClean="0"/>
              <a:pPr>
                <a:spcAft>
                  <a:spcPts val="600"/>
                </a:spcAft>
              </a:pPr>
              <a:t>2</a:t>
            </a:fld>
            <a:endParaRPr lang="en-ZA"/>
          </a:p>
        </p:txBody>
      </p:sp>
    </p:spTree>
    <p:extLst>
      <p:ext uri="{BB962C8B-B14F-4D97-AF65-F5344CB8AC3E}">
        <p14:creationId xmlns:p14="http://schemas.microsoft.com/office/powerpoint/2010/main" val="52702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8580F5-A5FD-4A17-A17A-30895D199A5C}"/>
              </a:ext>
            </a:extLst>
          </p:cNvPr>
          <p:cNvSpPr>
            <a:spLocks noGrp="1"/>
          </p:cNvSpPr>
          <p:nvPr>
            <p:ph idx="1"/>
          </p:nvPr>
        </p:nvSpPr>
        <p:spPr>
          <a:xfrm>
            <a:off x="680728" y="4493302"/>
            <a:ext cx="4974545" cy="336588"/>
          </a:xfrm>
        </p:spPr>
        <p:txBody>
          <a:bodyPr/>
          <a:lstStyle/>
          <a:p>
            <a:r>
              <a:rPr lang="en-US" dirty="0"/>
              <a:t>H2S Control in Sewage Tanks</a:t>
            </a:r>
          </a:p>
        </p:txBody>
      </p:sp>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20</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466643"/>
          </a:xfrm>
        </p:spPr>
        <p:txBody>
          <a:bodyPr/>
          <a:lstStyle/>
          <a:p>
            <a:r>
              <a:rPr lang="en-PH" b="1" spc="0" dirty="0"/>
              <a:t>HMAS Perth</a:t>
            </a:r>
            <a:endParaRPr lang="en-US" b="1" spc="0" dirty="0"/>
          </a:p>
        </p:txBody>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Sewage tanks unfit for entry due to H2S and CO readings </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H2S over 130ppm, CO over 280ppm</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Triple7 </a:t>
            </a:r>
            <a:r>
              <a:rPr lang="en-US" sz="1600" dirty="0" err="1">
                <a:solidFill>
                  <a:schemeClr val="tx2"/>
                </a:solidFill>
                <a:latin typeface="HelveticaNeueLT Std Lt" panose="020B0403020202020204" pitchFamily="34" charset="0"/>
              </a:rPr>
              <a:t>Odour</a:t>
            </a:r>
            <a:r>
              <a:rPr lang="en-US" sz="1600" dirty="0">
                <a:solidFill>
                  <a:schemeClr val="tx2"/>
                </a:solidFill>
                <a:latin typeface="HelveticaNeueLT Std Lt" panose="020B0403020202020204" pitchFamily="34" charset="0"/>
              </a:rPr>
              <a:t> Control</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Tested after 48 hours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H2S = 2PPM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CO = NIL</a:t>
            </a:r>
          </a:p>
        </p:txBody>
      </p:sp>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513250" y="5197456"/>
            <a:ext cx="3196234" cy="12902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a:t>Triple7 </a:t>
            </a:r>
            <a:r>
              <a:rPr lang="en-US" sz="1200" b="1" dirty="0" err="1"/>
              <a:t>Odour</a:t>
            </a:r>
            <a:r>
              <a:rPr lang="en-US" sz="1200" b="1" dirty="0"/>
              <a:t> Control</a:t>
            </a:r>
            <a:br>
              <a:rPr lang="en-US" sz="1200" b="1" dirty="0"/>
            </a:br>
            <a:r>
              <a:rPr lang="en-US" sz="1200" dirty="0"/>
              <a:t>Eliminating Hydrogen </a:t>
            </a:r>
            <a:r>
              <a:rPr lang="en-US" sz="1200" dirty="0" err="1"/>
              <a:t>Sulphide</a:t>
            </a:r>
            <a:r>
              <a:rPr lang="en-US" sz="1200" dirty="0"/>
              <a:t> threat</a:t>
            </a:r>
          </a:p>
          <a:p>
            <a:pPr>
              <a:spcBef>
                <a:spcPts val="0"/>
              </a:spcBef>
              <a:spcAft>
                <a:spcPts val="0"/>
              </a:spcAft>
            </a:pPr>
            <a:endParaRPr lang="en-US" sz="1200" dirty="0"/>
          </a:p>
          <a:p>
            <a:pPr>
              <a:spcBef>
                <a:spcPts val="0"/>
              </a:spcBef>
              <a:spcAft>
                <a:spcPts val="0"/>
              </a:spcAft>
            </a:pPr>
            <a:r>
              <a:rPr lang="en-US" sz="1050" b="1" dirty="0"/>
              <a:t>NSN: </a:t>
            </a:r>
            <a:br>
              <a:rPr lang="en-US" sz="1050" dirty="0"/>
            </a:br>
            <a:r>
              <a:rPr lang="en-US" sz="1050" dirty="0"/>
              <a:t>5L:    6840-66-154-6200</a:t>
            </a:r>
          </a:p>
          <a:p>
            <a:pPr>
              <a:spcBef>
                <a:spcPts val="0"/>
              </a:spcBef>
              <a:spcAft>
                <a:spcPts val="0"/>
              </a:spcAft>
            </a:pPr>
            <a:r>
              <a:rPr lang="en-US" sz="1050" dirty="0"/>
              <a:t>20L:  6840-66-159-7256</a:t>
            </a:r>
            <a:endParaRPr lang="en-US" sz="1200" dirty="0"/>
          </a:p>
        </p:txBody>
      </p:sp>
      <p:pic>
        <p:nvPicPr>
          <p:cNvPr id="12" name="Picture Placeholder 6">
            <a:extLst>
              <a:ext uri="{FF2B5EF4-FFF2-40B4-BE49-F238E27FC236}">
                <a16:creationId xmlns:a16="http://schemas.microsoft.com/office/drawing/2014/main" id="{CF2DD608-1232-4F69-B8D8-BE77790F1357}"/>
              </a:ext>
            </a:extLst>
          </p:cNvPr>
          <p:cNvPicPr>
            <a:picLocks noChangeAspect="1"/>
          </p:cNvPicPr>
          <p:nvPr/>
        </p:nvPicPr>
        <p:blipFill>
          <a:blip r:embed="rId3"/>
          <a:srcRect t="1689" b="1689"/>
          <a:stretch>
            <a:fillRect/>
          </a:stretch>
        </p:blipFill>
        <p:spPr>
          <a:xfrm>
            <a:off x="432000" y="3821"/>
            <a:ext cx="5463308" cy="3710926"/>
          </a:xfrm>
          <a:prstGeom prst="rect">
            <a:avLst/>
          </a:prstGeom>
        </p:spPr>
      </p:pic>
      <p:pic>
        <p:nvPicPr>
          <p:cNvPr id="13" name="Picture Placeholder 14">
            <a:extLst>
              <a:ext uri="{FF2B5EF4-FFF2-40B4-BE49-F238E27FC236}">
                <a16:creationId xmlns:a16="http://schemas.microsoft.com/office/drawing/2014/main" id="{25596452-8ABF-41DA-978C-63371012A790}"/>
              </a:ext>
            </a:extLst>
          </p:cNvPr>
          <p:cNvPicPr>
            <a:picLocks noChangeAspect="1"/>
          </p:cNvPicPr>
          <p:nvPr/>
        </p:nvPicPr>
        <p:blipFill rotWithShape="1">
          <a:blip r:embed="rId4">
            <a:extLst>
              <a:ext uri="{28A0092B-C50C-407E-A947-70E740481C1C}">
                <a14:useLocalDpi xmlns:a14="http://schemas.microsoft.com/office/drawing/2010/main" val="0"/>
              </a:ext>
            </a:extLst>
          </a:blip>
          <a:srcRect l="10351" t="8429" r="15007" b="14778"/>
          <a:stretch/>
        </p:blipFill>
        <p:spPr>
          <a:xfrm>
            <a:off x="814066" y="5104893"/>
            <a:ext cx="1382820" cy="1382822"/>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114011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8580F5-A5FD-4A17-A17A-30895D199A5C}"/>
              </a:ext>
            </a:extLst>
          </p:cNvPr>
          <p:cNvSpPr>
            <a:spLocks noGrp="1"/>
          </p:cNvSpPr>
          <p:nvPr>
            <p:ph idx="1"/>
          </p:nvPr>
        </p:nvSpPr>
        <p:spPr>
          <a:xfrm>
            <a:off x="680728" y="4493302"/>
            <a:ext cx="4974545" cy="336588"/>
          </a:xfrm>
        </p:spPr>
        <p:txBody>
          <a:bodyPr/>
          <a:lstStyle/>
          <a:p>
            <a:r>
              <a:rPr lang="en-US" dirty="0"/>
              <a:t>Contact Cleaner Trial</a:t>
            </a:r>
          </a:p>
        </p:txBody>
      </p:sp>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21</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a:xfrm>
            <a:off x="432000" y="0"/>
            <a:ext cx="5472000" cy="3714747"/>
          </a:xfrm>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81450"/>
            <a:ext cx="4974545" cy="466643"/>
          </a:xfrm>
        </p:spPr>
        <p:txBody>
          <a:bodyPr/>
          <a:lstStyle/>
          <a:p>
            <a:r>
              <a:rPr lang="en-PH" b="1" spc="0" dirty="0"/>
              <a:t>ASC</a:t>
            </a:r>
            <a:endParaRPr lang="en-US" b="1" spc="0" dirty="0"/>
          </a:p>
        </p:txBody>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Multi–pin plugs difficult to clean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Using full Aerosol can of DG solvent for each plug</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Rapid evaporating solvent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Highly flammable environment </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err="1">
                <a:solidFill>
                  <a:schemeClr val="tx2"/>
                </a:solidFill>
                <a:latin typeface="HelveticaNeueLT Std Lt" panose="020B0403020202020204" pitchFamily="34" charset="0"/>
              </a:rPr>
              <a:t>Purasolve</a:t>
            </a:r>
            <a:r>
              <a:rPr lang="en-US" sz="1600" dirty="0">
                <a:solidFill>
                  <a:schemeClr val="tx2"/>
                </a:solidFill>
                <a:latin typeface="HelveticaNeueLT Std Lt" panose="020B0403020202020204" pitchFamily="34" charset="0"/>
              </a:rPr>
              <a:t> Precision Cleaner evaporates slow but leaves </a:t>
            </a:r>
            <a:r>
              <a:rPr lang="en-US" sz="1600" dirty="0">
                <a:solidFill>
                  <a:schemeClr val="tx2"/>
                </a:solidFill>
                <a:latin typeface="HelveticaNeueLT Std Med" panose="020B0604020202020204" pitchFamily="34" charset="0"/>
              </a:rPr>
              <a:t>residue free finish</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Non conductive </a:t>
            </a:r>
            <a:r>
              <a:rPr lang="en-US" sz="1600" dirty="0">
                <a:solidFill>
                  <a:schemeClr val="tx2"/>
                </a:solidFill>
                <a:latin typeface="HelveticaNeueLT Std Lt" panose="020B0403020202020204" pitchFamily="34" charset="0"/>
              </a:rPr>
              <a:t>- Mega tested to 1000 volts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Safe on circuit board conformal coating</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Eliminated high risk solvent and environment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Pin cleaned with a brush and small amount of solvent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At least </a:t>
            </a:r>
            <a:r>
              <a:rPr lang="en-US" sz="1600" dirty="0">
                <a:solidFill>
                  <a:schemeClr val="tx2"/>
                </a:solidFill>
                <a:latin typeface="HelveticaNeueLT Std Med" panose="020B0604020202020204" pitchFamily="34" charset="0"/>
              </a:rPr>
              <a:t>50 times less solvent </a:t>
            </a:r>
            <a:r>
              <a:rPr lang="en-US" sz="1600" dirty="0">
                <a:solidFill>
                  <a:schemeClr val="tx2"/>
                </a:solidFill>
                <a:latin typeface="HelveticaNeueLT Std Lt" panose="020B0403020202020204" pitchFamily="34" charset="0"/>
              </a:rPr>
              <a:t>used</a:t>
            </a:r>
          </a:p>
        </p:txBody>
      </p:sp>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513250" y="5197456"/>
            <a:ext cx="3196234" cy="12902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err="1"/>
              <a:t>Purasolve</a:t>
            </a:r>
            <a:r>
              <a:rPr lang="en-US" sz="1200" b="1" dirty="0"/>
              <a:t> Precision Cleaner</a:t>
            </a:r>
            <a:br>
              <a:rPr lang="en-US" sz="1200" b="1" dirty="0"/>
            </a:br>
            <a:r>
              <a:rPr lang="en-US" sz="1200" dirty="0"/>
              <a:t>Eliminating Hydrogen </a:t>
            </a:r>
            <a:r>
              <a:rPr lang="en-US" sz="1200" dirty="0" err="1"/>
              <a:t>Sulphide</a:t>
            </a:r>
            <a:r>
              <a:rPr lang="en-US" sz="1200" dirty="0"/>
              <a:t> threat</a:t>
            </a:r>
          </a:p>
          <a:p>
            <a:pPr>
              <a:spcBef>
                <a:spcPts val="0"/>
              </a:spcBef>
              <a:spcAft>
                <a:spcPts val="0"/>
              </a:spcAft>
            </a:pPr>
            <a:endParaRPr lang="en-US" sz="1200" dirty="0"/>
          </a:p>
          <a:p>
            <a:pPr>
              <a:spcBef>
                <a:spcPts val="0"/>
              </a:spcBef>
              <a:spcAft>
                <a:spcPts val="0"/>
              </a:spcAft>
            </a:pPr>
            <a:r>
              <a:rPr lang="en-US" sz="1050" b="1" dirty="0"/>
              <a:t>NSN: </a:t>
            </a:r>
            <a:br>
              <a:rPr lang="en-US" sz="1050" dirty="0"/>
            </a:br>
            <a:r>
              <a:rPr lang="en-US" sz="1050" dirty="0"/>
              <a:t>5L:    6840-66-154-6200</a:t>
            </a:r>
          </a:p>
          <a:p>
            <a:pPr>
              <a:spcBef>
                <a:spcPts val="0"/>
              </a:spcBef>
              <a:spcAft>
                <a:spcPts val="0"/>
              </a:spcAft>
            </a:pPr>
            <a:r>
              <a:rPr lang="en-US" sz="1050" dirty="0"/>
              <a:t>20L:  6840-66-159-7256</a:t>
            </a:r>
            <a:endParaRPr lang="en-US" sz="1200" dirty="0"/>
          </a:p>
        </p:txBody>
      </p:sp>
      <p:pic>
        <p:nvPicPr>
          <p:cNvPr id="14" name="Picture Placeholder 2">
            <a:extLst>
              <a:ext uri="{FF2B5EF4-FFF2-40B4-BE49-F238E27FC236}">
                <a16:creationId xmlns:a16="http://schemas.microsoft.com/office/drawing/2014/main" id="{BF48B1BD-8964-4172-A208-669DEFED43B7}"/>
              </a:ext>
            </a:extLst>
          </p:cNvPr>
          <p:cNvPicPr>
            <a:picLocks noChangeAspect="1"/>
          </p:cNvPicPr>
          <p:nvPr/>
        </p:nvPicPr>
        <p:blipFill>
          <a:blip r:embed="rId3">
            <a:extLst>
              <a:ext uri="{28A0092B-C50C-407E-A947-70E740481C1C}">
                <a14:useLocalDpi xmlns:a14="http://schemas.microsoft.com/office/drawing/2010/main" val="0"/>
              </a:ext>
            </a:extLst>
          </a:blip>
          <a:srcRect l="926" r="926"/>
          <a:stretch>
            <a:fillRect/>
          </a:stretch>
        </p:blipFill>
        <p:spPr>
          <a:xfrm>
            <a:off x="432000" y="3821"/>
            <a:ext cx="5463308" cy="3710926"/>
          </a:xfrm>
          <a:prstGeom prst="rect">
            <a:avLst/>
          </a:prstGeom>
        </p:spPr>
      </p:pic>
      <p:pic>
        <p:nvPicPr>
          <p:cNvPr id="15" name="Picture Placeholder 14">
            <a:extLst>
              <a:ext uri="{FF2B5EF4-FFF2-40B4-BE49-F238E27FC236}">
                <a16:creationId xmlns:a16="http://schemas.microsoft.com/office/drawing/2014/main" id="{69889463-0937-46B4-A7BA-69AB99448332}"/>
              </a:ext>
            </a:extLst>
          </p:cNvPr>
          <p:cNvPicPr>
            <a:picLocks noChangeAspect="1"/>
          </p:cNvPicPr>
          <p:nvPr/>
        </p:nvPicPr>
        <p:blipFill rotWithShape="1">
          <a:blip r:embed="rId4"/>
          <a:srcRect l="4611" t="1291" r="4576" b="-1"/>
          <a:stretch/>
        </p:blipFill>
        <p:spPr>
          <a:xfrm>
            <a:off x="829817" y="5130137"/>
            <a:ext cx="1386059" cy="1349575"/>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1431484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85059586-4C27-40BF-A929-7F0E04D7D9A2}"/>
              </a:ext>
            </a:extLst>
          </p:cNvPr>
          <p:cNvSpPr>
            <a:spLocks noGrp="1"/>
          </p:cNvSpPr>
          <p:nvPr>
            <p:ph type="title"/>
          </p:nvPr>
        </p:nvSpPr>
        <p:spPr>
          <a:xfrm>
            <a:off x="432000" y="432000"/>
            <a:ext cx="6378317" cy="432000"/>
          </a:xfrm>
        </p:spPr>
        <p:txBody>
          <a:bodyPr/>
          <a:lstStyle/>
          <a:p>
            <a:r>
              <a:rPr lang="en-US" b="1" spc="0" dirty="0"/>
              <a:t>Helping the Environment </a:t>
            </a:r>
          </a:p>
        </p:txBody>
      </p:sp>
      <p:sp>
        <p:nvSpPr>
          <p:cNvPr id="21" name="Content Placeholder 20">
            <a:extLst>
              <a:ext uri="{FF2B5EF4-FFF2-40B4-BE49-F238E27FC236}">
                <a16:creationId xmlns:a16="http://schemas.microsoft.com/office/drawing/2014/main" id="{F61DB5B1-C1B8-40AF-AFA6-58B511A47D27}"/>
              </a:ext>
            </a:extLst>
          </p:cNvPr>
          <p:cNvSpPr>
            <a:spLocks noGrp="1"/>
          </p:cNvSpPr>
          <p:nvPr>
            <p:ph idx="1"/>
          </p:nvPr>
        </p:nvSpPr>
        <p:spPr>
          <a:xfrm>
            <a:off x="432000" y="3511744"/>
            <a:ext cx="6378317" cy="2567593"/>
          </a:xfrm>
        </p:spPr>
        <p:txBody>
          <a:bodyPr/>
          <a:lstStyle/>
          <a:p>
            <a:r>
              <a:rPr lang="en-US" sz="2000" dirty="0"/>
              <a:t>Change out of 22 parts washers at Army Base</a:t>
            </a:r>
          </a:p>
          <a:p>
            <a:r>
              <a:rPr lang="en-US" sz="2000" dirty="0"/>
              <a:t>Elimination of waste streams - 35,200L down to zero</a:t>
            </a:r>
          </a:p>
          <a:p>
            <a:r>
              <a:rPr lang="en-US" sz="2000" dirty="0"/>
              <a:t>Improved security - significant reduction of contractor access</a:t>
            </a:r>
          </a:p>
          <a:p>
            <a:r>
              <a:rPr lang="en-US" sz="2000" dirty="0"/>
              <a:t>Improved workshop outcomes in health and productivity </a:t>
            </a:r>
          </a:p>
        </p:txBody>
      </p:sp>
      <p:sp>
        <p:nvSpPr>
          <p:cNvPr id="3" name="Slide Number Placeholder 2">
            <a:extLst>
              <a:ext uri="{FF2B5EF4-FFF2-40B4-BE49-F238E27FC236}">
                <a16:creationId xmlns:a16="http://schemas.microsoft.com/office/drawing/2014/main" id="{F53738C2-F396-4AA8-9E6B-799994D33F56}"/>
              </a:ext>
            </a:extLst>
          </p:cNvPr>
          <p:cNvSpPr>
            <a:spLocks noGrp="1"/>
          </p:cNvSpPr>
          <p:nvPr>
            <p:ph type="sldNum" sz="quarter" idx="11"/>
          </p:nvPr>
        </p:nvSpPr>
        <p:spPr/>
        <p:txBody>
          <a:bodyPr/>
          <a:lstStyle/>
          <a:p>
            <a:fld id="{4B73C415-D670-4716-A5EC-CC4D52CA2BAC}" type="slidenum">
              <a:rPr lang="en-ZA" smtClean="0"/>
              <a:pPr/>
              <a:t>22</a:t>
            </a:fld>
            <a:endParaRPr lang="en-ZA" dirty="0"/>
          </a:p>
        </p:txBody>
      </p:sp>
      <p:pic>
        <p:nvPicPr>
          <p:cNvPr id="19" name="Picture 18">
            <a:extLst>
              <a:ext uri="{FF2B5EF4-FFF2-40B4-BE49-F238E27FC236}">
                <a16:creationId xmlns:a16="http://schemas.microsoft.com/office/drawing/2014/main" id="{DE848922-8A66-46D2-B7C7-D2937E9504BB}"/>
              </a:ext>
            </a:extLst>
          </p:cNvPr>
          <p:cNvPicPr>
            <a:picLocks noChangeAspect="1"/>
          </p:cNvPicPr>
          <p:nvPr/>
        </p:nvPicPr>
        <p:blipFill rotWithShape="1">
          <a:blip r:embed="rId3"/>
          <a:srcRect l="6956" r="20559"/>
          <a:stretch/>
        </p:blipFill>
        <p:spPr>
          <a:xfrm>
            <a:off x="7085199" y="-1"/>
            <a:ext cx="4686802" cy="6788375"/>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1840968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8580F5-A5FD-4A17-A17A-30895D199A5C}"/>
              </a:ext>
            </a:extLst>
          </p:cNvPr>
          <p:cNvSpPr>
            <a:spLocks noGrp="1"/>
          </p:cNvSpPr>
          <p:nvPr>
            <p:ph idx="1"/>
          </p:nvPr>
        </p:nvSpPr>
        <p:spPr>
          <a:xfrm>
            <a:off x="680728" y="4442812"/>
            <a:ext cx="4974545" cy="336588"/>
          </a:xfrm>
        </p:spPr>
        <p:txBody>
          <a:bodyPr/>
          <a:lstStyle/>
          <a:p>
            <a:r>
              <a:rPr lang="en-US" dirty="0"/>
              <a:t>Parts Cleaning</a:t>
            </a:r>
          </a:p>
        </p:txBody>
      </p:sp>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23</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a:xfrm>
            <a:off x="432000" y="1"/>
            <a:ext cx="5472000" cy="3714746"/>
          </a:xfrm>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30960"/>
            <a:ext cx="4974545" cy="466643"/>
          </a:xfrm>
        </p:spPr>
        <p:txBody>
          <a:bodyPr/>
          <a:lstStyle/>
          <a:p>
            <a:r>
              <a:rPr lang="en-PH" sz="2800" b="1" spc="0" dirty="0"/>
              <a:t>Heavy Vehicle Service Centre</a:t>
            </a:r>
            <a:endParaRPr lang="en-US" sz="2800" b="1" spc="0" dirty="0"/>
          </a:p>
        </p:txBody>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Ineffective cleaning requiring a two step process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Using a flammable &amp; combustible cleaning agent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Workers experiencing headaches and nausea after 3 washes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Regular, costly servicing cycle</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Improved cleaning results with a </a:t>
            </a:r>
            <a:r>
              <a:rPr lang="en-US" sz="1600" dirty="0">
                <a:solidFill>
                  <a:schemeClr val="tx2"/>
                </a:solidFill>
                <a:latin typeface="HelveticaNeueLT Std Med" panose="020B0604020202020204" pitchFamily="34" charset="0"/>
              </a:rPr>
              <a:t>1-step cleaning process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Mitigated a major health risk</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Med" panose="020B0604020202020204" pitchFamily="34" charset="0"/>
              </a:rPr>
              <a:t>Reduced servicing </a:t>
            </a:r>
            <a:r>
              <a:rPr lang="en-US" sz="1600" dirty="0">
                <a:solidFill>
                  <a:schemeClr val="tx2"/>
                </a:solidFill>
                <a:latin typeface="HelveticaNeueLT Std Lt" panose="020B0403020202020204" pitchFamily="34" charset="0"/>
              </a:rPr>
              <a:t>requirements</a:t>
            </a:r>
          </a:p>
        </p:txBody>
      </p:sp>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459039" y="5520200"/>
            <a:ext cx="3196234" cy="57504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err="1"/>
              <a:t>Purasolve</a:t>
            </a:r>
            <a:r>
              <a:rPr lang="en-US" sz="1200" b="1" dirty="0"/>
              <a:t> Parts Cleaner SK</a:t>
            </a:r>
            <a:br>
              <a:rPr lang="en-US" sz="1200" b="1" dirty="0"/>
            </a:br>
            <a:r>
              <a:rPr lang="en-US" sz="1200" dirty="0"/>
              <a:t>Replacing harmful chemistries and improving worker health</a:t>
            </a:r>
          </a:p>
        </p:txBody>
      </p:sp>
      <p:pic>
        <p:nvPicPr>
          <p:cNvPr id="12" name="Picture Placeholder 14">
            <a:extLst>
              <a:ext uri="{FF2B5EF4-FFF2-40B4-BE49-F238E27FC236}">
                <a16:creationId xmlns:a16="http://schemas.microsoft.com/office/drawing/2014/main" id="{67B62837-7B16-40EB-9794-F515ABFEE427}"/>
              </a:ext>
            </a:extLst>
          </p:cNvPr>
          <p:cNvPicPr>
            <a:picLocks noChangeAspect="1"/>
          </p:cNvPicPr>
          <p:nvPr/>
        </p:nvPicPr>
        <p:blipFill rotWithShape="1">
          <a:blip r:embed="rId3">
            <a:extLst>
              <a:ext uri="{28A0092B-C50C-407E-A947-70E740481C1C}">
                <a14:useLocalDpi xmlns:a14="http://schemas.microsoft.com/office/drawing/2010/main" val="0"/>
              </a:ext>
            </a:extLst>
          </a:blip>
          <a:srcRect l="24676" t="6647" r="22513" b="14382"/>
          <a:stretch/>
        </p:blipFill>
        <p:spPr>
          <a:xfrm>
            <a:off x="776960" y="5127732"/>
            <a:ext cx="1368756" cy="1359983"/>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pic>
        <p:nvPicPr>
          <p:cNvPr id="13" name="Picture Placeholder 8">
            <a:extLst>
              <a:ext uri="{FF2B5EF4-FFF2-40B4-BE49-F238E27FC236}">
                <a16:creationId xmlns:a16="http://schemas.microsoft.com/office/drawing/2014/main" id="{C613367F-D68E-4A41-A946-089F449A287B}"/>
              </a:ext>
            </a:extLst>
          </p:cNvPr>
          <p:cNvPicPr>
            <a:picLocks noChangeAspect="1"/>
          </p:cNvPicPr>
          <p:nvPr/>
        </p:nvPicPr>
        <p:blipFill>
          <a:blip r:embed="rId4"/>
          <a:srcRect t="956" b="956"/>
          <a:stretch>
            <a:fillRect/>
          </a:stretch>
        </p:blipFill>
        <p:spPr>
          <a:xfrm>
            <a:off x="431999" y="3589"/>
            <a:ext cx="5468933" cy="3714747"/>
          </a:xfrm>
          <a:prstGeom prst="rect">
            <a:avLst/>
          </a:prstGeom>
        </p:spPr>
      </p:pic>
    </p:spTree>
    <p:custDataLst>
      <p:tags r:id="rId1"/>
    </p:custDataLst>
    <p:extLst>
      <p:ext uri="{BB962C8B-B14F-4D97-AF65-F5344CB8AC3E}">
        <p14:creationId xmlns:p14="http://schemas.microsoft.com/office/powerpoint/2010/main" val="1073170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8580F5-A5FD-4A17-A17A-30895D199A5C}"/>
              </a:ext>
            </a:extLst>
          </p:cNvPr>
          <p:cNvSpPr>
            <a:spLocks noGrp="1"/>
          </p:cNvSpPr>
          <p:nvPr>
            <p:ph idx="1"/>
          </p:nvPr>
        </p:nvSpPr>
        <p:spPr>
          <a:xfrm>
            <a:off x="680728" y="4442812"/>
            <a:ext cx="4974545" cy="336588"/>
          </a:xfrm>
        </p:spPr>
        <p:txBody>
          <a:bodyPr/>
          <a:lstStyle/>
          <a:p>
            <a:r>
              <a:rPr lang="en-US" dirty="0"/>
              <a:t>Parts Cleaning</a:t>
            </a:r>
          </a:p>
        </p:txBody>
      </p:sp>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24</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a:xfrm>
            <a:off x="432000" y="1"/>
            <a:ext cx="5472000" cy="3714746"/>
          </a:xfrm>
        </p:spPr>
      </p:sp>
      <p:sp>
        <p:nvSpPr>
          <p:cNvPr id="9" name="Title 8">
            <a:extLst>
              <a:ext uri="{FF2B5EF4-FFF2-40B4-BE49-F238E27FC236}">
                <a16:creationId xmlns:a16="http://schemas.microsoft.com/office/drawing/2014/main" id="{DB4B7D04-FCC6-48CC-995E-517EEDA275C4}"/>
              </a:ext>
            </a:extLst>
          </p:cNvPr>
          <p:cNvSpPr>
            <a:spLocks noGrp="1"/>
          </p:cNvSpPr>
          <p:nvPr>
            <p:ph type="title"/>
          </p:nvPr>
        </p:nvSpPr>
        <p:spPr>
          <a:xfrm>
            <a:off x="680728" y="3930960"/>
            <a:ext cx="4974545" cy="466643"/>
          </a:xfrm>
        </p:spPr>
        <p:txBody>
          <a:bodyPr/>
          <a:lstStyle/>
          <a:p>
            <a:r>
              <a:rPr lang="en-PH" sz="2500" b="1" spc="0" dirty="0"/>
              <a:t>Aviation Maintenance Workshop</a:t>
            </a:r>
            <a:endParaRPr lang="en-US" sz="2500" b="1" spc="0" dirty="0"/>
          </a:p>
        </p:txBody>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Use of Toluene for removing rubber boots on aircraft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Highly toxic causing health risks for workers</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err="1">
                <a:solidFill>
                  <a:schemeClr val="tx2"/>
                </a:solidFill>
                <a:latin typeface="HelveticaNeueLT Std Lt" panose="020B0403020202020204" pitchFamily="34" charset="0"/>
              </a:rPr>
              <a:t>Purasolve</a:t>
            </a:r>
            <a:r>
              <a:rPr lang="en-US" sz="1600" dirty="0">
                <a:solidFill>
                  <a:schemeClr val="tx2"/>
                </a:solidFill>
                <a:latin typeface="HelveticaNeueLT Std Lt" panose="020B0403020202020204" pitchFamily="34" charset="0"/>
              </a:rPr>
              <a:t> Surface Prep was used as a </a:t>
            </a:r>
            <a:r>
              <a:rPr lang="en-US" sz="1600" dirty="0">
                <a:solidFill>
                  <a:schemeClr val="tx2"/>
                </a:solidFill>
                <a:latin typeface="HelveticaNeueLT Std Med" panose="020B0604020202020204" pitchFamily="34" charset="0"/>
              </a:rPr>
              <a:t>safe alternative </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Less product used </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Workers not exposed to toxic </a:t>
            </a:r>
            <a:r>
              <a:rPr lang="en-US" sz="1600" dirty="0" err="1">
                <a:solidFill>
                  <a:schemeClr val="tx2"/>
                </a:solidFill>
                <a:latin typeface="HelveticaNeueLT Std Lt" panose="020B0403020202020204" pitchFamily="34" charset="0"/>
              </a:rPr>
              <a:t>vapours</a:t>
            </a:r>
            <a:endParaRPr lang="en-US" sz="1600" dirty="0">
              <a:solidFill>
                <a:schemeClr val="tx2"/>
              </a:solidFill>
              <a:latin typeface="HelveticaNeueLT Std Lt" panose="020B0403020202020204" pitchFamily="34" charset="0"/>
            </a:endParaRPr>
          </a:p>
        </p:txBody>
      </p:sp>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455330" y="5323965"/>
            <a:ext cx="3196234" cy="9675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err="1"/>
              <a:t>Purasolve</a:t>
            </a:r>
            <a:r>
              <a:rPr lang="en-US" sz="1200" b="1" dirty="0"/>
              <a:t> Surface Prep</a:t>
            </a:r>
            <a:br>
              <a:rPr lang="en-US" sz="1200" b="1" dirty="0"/>
            </a:br>
            <a:r>
              <a:rPr lang="en-US" sz="1200" dirty="0"/>
              <a:t>Eliminating health risks to workers</a:t>
            </a:r>
          </a:p>
          <a:p>
            <a:pPr>
              <a:spcBef>
                <a:spcPts val="0"/>
              </a:spcBef>
              <a:spcAft>
                <a:spcPts val="0"/>
              </a:spcAft>
            </a:pPr>
            <a:endParaRPr lang="en-PH" sz="1200" dirty="0"/>
          </a:p>
          <a:p>
            <a:pPr>
              <a:spcBef>
                <a:spcPts val="0"/>
              </a:spcBef>
              <a:spcAft>
                <a:spcPts val="0"/>
              </a:spcAft>
            </a:pPr>
            <a:r>
              <a:rPr lang="en-US" sz="1050" b="1" dirty="0"/>
              <a:t>NSN: </a:t>
            </a:r>
            <a:br>
              <a:rPr lang="en-US" sz="1050" dirty="0"/>
            </a:br>
            <a:r>
              <a:rPr lang="en-US" sz="1050" dirty="0"/>
              <a:t>20L: 6850 661597259</a:t>
            </a:r>
          </a:p>
        </p:txBody>
      </p:sp>
      <p:pic>
        <p:nvPicPr>
          <p:cNvPr id="14" name="Picture Placeholder 6">
            <a:extLst>
              <a:ext uri="{FF2B5EF4-FFF2-40B4-BE49-F238E27FC236}">
                <a16:creationId xmlns:a16="http://schemas.microsoft.com/office/drawing/2014/main" id="{09A9D4C6-CC0D-4E54-8E0E-BC034D97B4DF}"/>
              </a:ext>
            </a:extLst>
          </p:cNvPr>
          <p:cNvPicPr>
            <a:picLocks noChangeAspect="1"/>
          </p:cNvPicPr>
          <p:nvPr/>
        </p:nvPicPr>
        <p:blipFill>
          <a:blip r:embed="rId3"/>
          <a:srcRect t="4470" b="4470"/>
          <a:stretch>
            <a:fillRect/>
          </a:stretch>
        </p:blipFill>
        <p:spPr>
          <a:xfrm>
            <a:off x="432000" y="0"/>
            <a:ext cx="5468932" cy="3714746"/>
          </a:xfrm>
          <a:prstGeom prst="rect">
            <a:avLst/>
          </a:prstGeom>
        </p:spPr>
      </p:pic>
      <p:pic>
        <p:nvPicPr>
          <p:cNvPr id="15" name="Picture Placeholder 14">
            <a:extLst>
              <a:ext uri="{FF2B5EF4-FFF2-40B4-BE49-F238E27FC236}">
                <a16:creationId xmlns:a16="http://schemas.microsoft.com/office/drawing/2014/main" id="{FB44B1BB-E73E-44CC-B38B-8078559D3B1C}"/>
              </a:ext>
            </a:extLst>
          </p:cNvPr>
          <p:cNvPicPr>
            <a:picLocks noChangeAspect="1"/>
          </p:cNvPicPr>
          <p:nvPr/>
        </p:nvPicPr>
        <p:blipFill rotWithShape="1">
          <a:blip r:embed="rId4"/>
          <a:srcRect l="5969" t="345" r="5853" b="-345"/>
          <a:stretch/>
        </p:blipFill>
        <p:spPr>
          <a:xfrm>
            <a:off x="742436" y="5003955"/>
            <a:ext cx="1406409" cy="1428725"/>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357211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5D2436-0010-4495-A86F-38135A7A1867}"/>
              </a:ext>
            </a:extLst>
          </p:cNvPr>
          <p:cNvSpPr>
            <a:spLocks noGrp="1"/>
          </p:cNvSpPr>
          <p:nvPr>
            <p:ph type="sldNum" sz="quarter" idx="11"/>
          </p:nvPr>
        </p:nvSpPr>
        <p:spPr/>
        <p:txBody>
          <a:bodyPr/>
          <a:lstStyle/>
          <a:p>
            <a:fld id="{4B73C415-D670-4716-A5EC-CC4D52CA2BAC}" type="slidenum">
              <a:rPr lang="en-ZA" smtClean="0"/>
              <a:pPr/>
              <a:t>25</a:t>
            </a:fld>
            <a:endParaRPr lang="en-ZA" dirty="0"/>
          </a:p>
        </p:txBody>
      </p:sp>
      <p:sp>
        <p:nvSpPr>
          <p:cNvPr id="11" name="Picture Placeholder 10">
            <a:extLst>
              <a:ext uri="{FF2B5EF4-FFF2-40B4-BE49-F238E27FC236}">
                <a16:creationId xmlns:a16="http://schemas.microsoft.com/office/drawing/2014/main" id="{032F8AAF-0ED7-4FEF-8EA5-09854A5F5A83}"/>
              </a:ext>
            </a:extLst>
          </p:cNvPr>
          <p:cNvSpPr>
            <a:spLocks noGrp="1"/>
          </p:cNvSpPr>
          <p:nvPr>
            <p:ph type="pic" sz="quarter" idx="12"/>
          </p:nvPr>
        </p:nvSpPr>
        <p:spPr>
          <a:xfrm>
            <a:off x="432000" y="1"/>
            <a:ext cx="5472000" cy="3706403"/>
          </a:xfrm>
        </p:spPr>
      </p:sp>
      <p:sp>
        <p:nvSpPr>
          <p:cNvPr id="19" name="Content Placeholder 1">
            <a:extLst>
              <a:ext uri="{FF2B5EF4-FFF2-40B4-BE49-F238E27FC236}">
                <a16:creationId xmlns:a16="http://schemas.microsoft.com/office/drawing/2014/main" id="{0EA89629-A96A-4AD8-9476-D567D5D1B27B}"/>
              </a:ext>
            </a:extLst>
          </p:cNvPr>
          <p:cNvSpPr txBox="1">
            <a:spLocks/>
          </p:cNvSpPr>
          <p:nvPr/>
        </p:nvSpPr>
        <p:spPr>
          <a:xfrm>
            <a:off x="6288002" y="442688"/>
            <a:ext cx="5422553" cy="563665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pPr>
            <a:r>
              <a:rPr lang="en-US" sz="1600" dirty="0">
                <a:solidFill>
                  <a:schemeClr val="tx2"/>
                </a:solidFill>
                <a:latin typeface="HelveticaNeueLT Std Med" panose="020B0604020202020204" pitchFamily="34" charset="0"/>
              </a:rPr>
              <a:t>The Problem</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Health issues caused by use of toxic paint clean up chemicals</a:t>
            </a:r>
          </a:p>
          <a:p>
            <a:pPr>
              <a:lnSpc>
                <a:spcPct val="150000"/>
              </a:lnSpc>
              <a:spcBef>
                <a:spcPts val="0"/>
              </a:spcBef>
              <a:spcAft>
                <a:spcPts val="0"/>
              </a:spcAft>
            </a:pPr>
            <a:endParaRPr lang="en-US" sz="1600" dirty="0">
              <a:solidFill>
                <a:schemeClr val="tx2"/>
              </a:solidFill>
              <a:latin typeface="HelveticaNeueLT Std Lt" panose="020B0403020202020204" pitchFamily="34" charset="0"/>
            </a:endParaRPr>
          </a:p>
          <a:p>
            <a:pPr>
              <a:lnSpc>
                <a:spcPct val="150000"/>
              </a:lnSpc>
              <a:spcBef>
                <a:spcPts val="0"/>
              </a:spcBef>
              <a:spcAft>
                <a:spcPts val="0"/>
              </a:spcAft>
            </a:pPr>
            <a:r>
              <a:rPr lang="en-US" sz="1600" dirty="0">
                <a:solidFill>
                  <a:schemeClr val="tx2"/>
                </a:solidFill>
                <a:latin typeface="HelveticaNeueLT Std Med" panose="020B0604020202020204" pitchFamily="34" charset="0"/>
              </a:rPr>
              <a:t>The Solution</a:t>
            </a:r>
          </a:p>
          <a:p>
            <a:pPr marL="285750" indent="-285750">
              <a:lnSpc>
                <a:spcPct val="150000"/>
              </a:lnSpc>
              <a:spcBef>
                <a:spcPts val="0"/>
              </a:spcBef>
              <a:spcAft>
                <a:spcPts val="0"/>
              </a:spcAft>
              <a:buFont typeface="Arial" panose="020B0604020202020204" pitchFamily="34" charset="0"/>
              <a:buChar char="•"/>
            </a:pPr>
            <a:r>
              <a:rPr lang="en-US" sz="1600" dirty="0" err="1">
                <a:solidFill>
                  <a:schemeClr val="tx2"/>
                </a:solidFill>
                <a:latin typeface="HelveticaNeueLT Std Lt" panose="020B0403020202020204" pitchFamily="34" charset="0"/>
              </a:rPr>
              <a:t>Purasolve</a:t>
            </a:r>
            <a:r>
              <a:rPr lang="en-US" sz="1600" dirty="0">
                <a:solidFill>
                  <a:schemeClr val="tx2"/>
                </a:solidFill>
                <a:latin typeface="HelveticaNeueLT Std Lt" panose="020B0403020202020204" pitchFamily="34" charset="0"/>
              </a:rPr>
              <a:t> Paint Equipment Cleaner to be used as a </a:t>
            </a:r>
            <a:r>
              <a:rPr lang="en-US" sz="1600" dirty="0">
                <a:solidFill>
                  <a:schemeClr val="tx2"/>
                </a:solidFill>
                <a:latin typeface="HelveticaNeueLT Std Med" panose="020B0604020202020204" pitchFamily="34" charset="0"/>
              </a:rPr>
              <a:t>safe alternative</a:t>
            </a:r>
            <a:r>
              <a:rPr lang="en-US" sz="1600" dirty="0">
                <a:solidFill>
                  <a:schemeClr val="tx2"/>
                </a:solidFill>
                <a:latin typeface="HelveticaNeueLT Std Lt" panose="020B0403020202020204" pitchFamily="34" charset="0"/>
              </a:rPr>
              <a:t> solvent</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Reduced disposal costs</a:t>
            </a:r>
          </a:p>
          <a:p>
            <a:pPr marL="285750" indent="-285750">
              <a:lnSpc>
                <a:spcPct val="150000"/>
              </a:lnSpc>
              <a:spcBef>
                <a:spcPts val="0"/>
              </a:spcBef>
              <a:spcAft>
                <a:spcPts val="0"/>
              </a:spcAft>
              <a:buFont typeface="Arial" panose="020B0604020202020204" pitchFamily="34" charset="0"/>
              <a:buChar char="•"/>
            </a:pPr>
            <a:r>
              <a:rPr lang="en-US" sz="1600" dirty="0">
                <a:solidFill>
                  <a:schemeClr val="tx2"/>
                </a:solidFill>
                <a:latin typeface="HelveticaNeueLT Std Lt" panose="020B0403020202020204" pitchFamily="34" charset="0"/>
              </a:rPr>
              <a:t>Greater </a:t>
            </a:r>
            <a:r>
              <a:rPr lang="en-US" sz="1600" dirty="0">
                <a:solidFill>
                  <a:schemeClr val="tx2"/>
                </a:solidFill>
                <a:latin typeface="HelveticaNeueLT Std Med" panose="020B0604020202020204" pitchFamily="34" charset="0"/>
              </a:rPr>
              <a:t>WHS compliance </a:t>
            </a:r>
          </a:p>
        </p:txBody>
      </p:sp>
      <p:sp>
        <p:nvSpPr>
          <p:cNvPr id="21" name="Content Placeholder 9">
            <a:extLst>
              <a:ext uri="{FF2B5EF4-FFF2-40B4-BE49-F238E27FC236}">
                <a16:creationId xmlns:a16="http://schemas.microsoft.com/office/drawing/2014/main" id="{3226ECFB-A91E-4B71-B6C5-AF38489B965D}"/>
              </a:ext>
            </a:extLst>
          </p:cNvPr>
          <p:cNvSpPr txBox="1">
            <a:spLocks/>
          </p:cNvSpPr>
          <p:nvPr/>
        </p:nvSpPr>
        <p:spPr>
          <a:xfrm>
            <a:off x="2454118" y="5609518"/>
            <a:ext cx="3196234" cy="24658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200" b="1" dirty="0" err="1"/>
              <a:t>Purasolve</a:t>
            </a:r>
            <a:r>
              <a:rPr lang="en-US" sz="1200" b="1" dirty="0"/>
              <a:t> Paint Equipment Cleaner </a:t>
            </a:r>
          </a:p>
          <a:p>
            <a:pPr>
              <a:spcBef>
                <a:spcPts val="0"/>
              </a:spcBef>
              <a:spcAft>
                <a:spcPts val="0"/>
              </a:spcAft>
            </a:pPr>
            <a:endParaRPr lang="en-US" sz="1200" b="1" dirty="0" err="1"/>
          </a:p>
        </p:txBody>
      </p:sp>
      <p:pic>
        <p:nvPicPr>
          <p:cNvPr id="12" name="Picture Placeholder 6">
            <a:extLst>
              <a:ext uri="{FF2B5EF4-FFF2-40B4-BE49-F238E27FC236}">
                <a16:creationId xmlns:a16="http://schemas.microsoft.com/office/drawing/2014/main" id="{DD03518F-0BC1-4A71-958D-7CA96865FB78}"/>
              </a:ext>
            </a:extLst>
          </p:cNvPr>
          <p:cNvPicPr>
            <a:picLocks noChangeAspect="1"/>
          </p:cNvPicPr>
          <p:nvPr/>
        </p:nvPicPr>
        <p:blipFill>
          <a:blip r:embed="rId3"/>
          <a:srcRect l="1026" r="1026"/>
          <a:stretch>
            <a:fillRect/>
          </a:stretch>
        </p:blipFill>
        <p:spPr>
          <a:xfrm>
            <a:off x="431999" y="-1"/>
            <a:ext cx="5471999" cy="3716829"/>
          </a:xfrm>
          <a:prstGeom prst="rect">
            <a:avLst/>
          </a:prstGeom>
        </p:spPr>
      </p:pic>
      <p:sp>
        <p:nvSpPr>
          <p:cNvPr id="16" name="Content Placeholder 9">
            <a:extLst>
              <a:ext uri="{FF2B5EF4-FFF2-40B4-BE49-F238E27FC236}">
                <a16:creationId xmlns:a16="http://schemas.microsoft.com/office/drawing/2014/main" id="{7BE10E41-26B4-4509-8B5F-584F0E6FDAF8}"/>
              </a:ext>
            </a:extLst>
          </p:cNvPr>
          <p:cNvSpPr txBox="1">
            <a:spLocks/>
          </p:cNvSpPr>
          <p:nvPr/>
        </p:nvSpPr>
        <p:spPr>
          <a:xfrm>
            <a:off x="680728" y="4493302"/>
            <a:ext cx="4974545" cy="3365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Paint Equipment Cleaning</a:t>
            </a:r>
          </a:p>
        </p:txBody>
      </p:sp>
      <p:sp>
        <p:nvSpPr>
          <p:cNvPr id="17" name="Title 8">
            <a:extLst>
              <a:ext uri="{FF2B5EF4-FFF2-40B4-BE49-F238E27FC236}">
                <a16:creationId xmlns:a16="http://schemas.microsoft.com/office/drawing/2014/main" id="{D5879F1A-28DD-4F74-B029-0AF381E0DAA7}"/>
              </a:ext>
            </a:extLst>
          </p:cNvPr>
          <p:cNvSpPr txBox="1">
            <a:spLocks/>
          </p:cNvSpPr>
          <p:nvPr/>
        </p:nvSpPr>
        <p:spPr>
          <a:xfrm>
            <a:off x="680728" y="3981450"/>
            <a:ext cx="4974545" cy="46664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600" kern="1200" spc="-150" dirty="0">
                <a:solidFill>
                  <a:schemeClr val="bg1"/>
                </a:solidFill>
                <a:latin typeface="+mj-lt"/>
                <a:ea typeface="+mj-ea"/>
                <a:cs typeface="+mj-cs"/>
              </a:defRPr>
            </a:lvl1pPr>
          </a:lstStyle>
          <a:p>
            <a:r>
              <a:rPr lang="en-PH" b="1" spc="0" dirty="0"/>
              <a:t>Paint Shop</a:t>
            </a:r>
            <a:endParaRPr lang="en-US" b="1" spc="0" dirty="0"/>
          </a:p>
        </p:txBody>
      </p:sp>
      <p:pic>
        <p:nvPicPr>
          <p:cNvPr id="18" name="Picture Placeholder 14">
            <a:extLst>
              <a:ext uri="{FF2B5EF4-FFF2-40B4-BE49-F238E27FC236}">
                <a16:creationId xmlns:a16="http://schemas.microsoft.com/office/drawing/2014/main" id="{48CCF509-0926-4AE5-9D89-9416AC83C0E3}"/>
              </a:ext>
            </a:extLst>
          </p:cNvPr>
          <p:cNvPicPr>
            <a:picLocks noChangeAspect="1"/>
          </p:cNvPicPr>
          <p:nvPr/>
        </p:nvPicPr>
        <p:blipFill rotWithShape="1">
          <a:blip r:embed="rId4">
            <a:extLst>
              <a:ext uri="{28A0092B-C50C-407E-A947-70E740481C1C}">
                <a14:useLocalDpi xmlns:a14="http://schemas.microsoft.com/office/drawing/2010/main" val="0"/>
              </a:ext>
            </a:extLst>
          </a:blip>
          <a:srcRect l="27168" t="10512" r="24274" b="16404"/>
          <a:stretch/>
        </p:blipFill>
        <p:spPr>
          <a:xfrm>
            <a:off x="805009" y="5100256"/>
            <a:ext cx="1265107" cy="1265107"/>
          </a:xfrm>
          <a:prstGeom prst="ellipse">
            <a:avLst/>
          </a:prstGeom>
          <a:solidFill>
            <a:schemeClr val="bg1">
              <a:lumMod val="95000"/>
            </a:schemeClr>
          </a:solidFill>
          <a:ln w="127000" cap="flat" cmpd="sng" algn="ctr">
            <a:solidFill>
              <a:srgbClr val="7F7F7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1027720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845663E-8C5B-400A-B556-17303FCDC5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7865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Rectangle 31" title="Dark semi-transparent background">
            <a:extLst>
              <a:ext uri="{FF2B5EF4-FFF2-40B4-BE49-F238E27FC236}">
                <a16:creationId xmlns:a16="http://schemas.microsoft.com/office/drawing/2014/main" id="{A851B3CA-790D-465D-9B97-AA9876E357B9}"/>
              </a:ext>
            </a:extLst>
          </p:cNvPr>
          <p:cNvSpPr/>
          <p:nvPr/>
        </p:nvSpPr>
        <p:spPr>
          <a:xfrm>
            <a:off x="479999"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3895" y="2377000"/>
            <a:ext cx="3571782" cy="2387600"/>
          </a:xfrm>
        </p:spPr>
        <p:txBody>
          <a:bodyPr/>
          <a:lstStyle/>
          <a:p>
            <a:r>
              <a:rPr lang="en-ZA" dirty="0"/>
              <a:t>Thank You</a:t>
            </a:r>
          </a:p>
        </p:txBody>
      </p:sp>
      <p:cxnSp>
        <p:nvCxnSpPr>
          <p:cNvPr id="16" name="Straight Connector 15" title="Divider Line">
            <a:extLst>
              <a:ext uri="{FF2B5EF4-FFF2-40B4-BE49-F238E27FC236}">
                <a16:creationId xmlns:a16="http://schemas.microsoft.com/office/drawing/2014/main" id="{F3753AF9-461F-4049-BB9D-621E76A51470}"/>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6149"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1049624" y="5412943"/>
            <a:ext cx="3206750" cy="247650"/>
          </a:xfrm>
        </p:spPr>
        <p:txBody>
          <a:bodyPr/>
          <a:lstStyle/>
          <a:p>
            <a:r>
              <a:rPr lang="en-AU" dirty="0"/>
              <a:t>403-903-0958</a:t>
            </a:r>
            <a:endParaRPr lang="en-PH" dirty="0"/>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6149"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1049624" y="5768111"/>
            <a:ext cx="3206750" cy="247650"/>
          </a:xfrm>
        </p:spPr>
        <p:txBody>
          <a:bodyPr/>
          <a:lstStyle/>
          <a:p>
            <a:r>
              <a:rPr lang="en-AU" u="sng" dirty="0"/>
              <a:t>maddchemistt@gmail.com</a:t>
            </a:r>
            <a:r>
              <a:rPr lang="en-AU" dirty="0"/>
              <a:t> </a:t>
            </a:r>
            <a:endParaRPr lang="en-PH" dirty="0"/>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0382" y="5002430"/>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1049624" y="5002430"/>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www.themadchemist.ca</a:t>
            </a:r>
            <a:endParaRPr lang="en-ZA" dirty="0"/>
          </a:p>
        </p:txBody>
      </p:sp>
      <p:pic>
        <p:nvPicPr>
          <p:cNvPr id="24" name="Picture 23">
            <a:extLst>
              <a:ext uri="{FF2B5EF4-FFF2-40B4-BE49-F238E27FC236}">
                <a16:creationId xmlns:a16="http://schemas.microsoft.com/office/drawing/2014/main" id="{872ADFFB-5CD3-486A-A365-833D5F9BD7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382" y="3242346"/>
            <a:ext cx="1891618" cy="540213"/>
          </a:xfrm>
          <a:prstGeom prst="rect">
            <a:avLst/>
          </a:prstGeom>
        </p:spPr>
      </p:pic>
      <p:pic>
        <p:nvPicPr>
          <p:cNvPr id="4" name="Picture 3" descr="Text&#10;&#10;Description automatically generated">
            <a:extLst>
              <a:ext uri="{FF2B5EF4-FFF2-40B4-BE49-F238E27FC236}">
                <a16:creationId xmlns:a16="http://schemas.microsoft.com/office/drawing/2014/main" id="{6CE24B4D-2AAC-48E4-A92F-70F4702B99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712" y="-1958"/>
            <a:ext cx="3939862" cy="29330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68567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DB1CCAD-F719-424C-97ED-BF9A43A53872}"/>
              </a:ext>
            </a:extLst>
          </p:cNvPr>
          <p:cNvSpPr>
            <a:spLocks noGrp="1"/>
          </p:cNvSpPr>
          <p:nvPr>
            <p:ph type="title"/>
          </p:nvPr>
        </p:nvSpPr>
        <p:spPr>
          <a:xfrm>
            <a:off x="432000" y="432000"/>
            <a:ext cx="11340000" cy="432000"/>
          </a:xfrm>
        </p:spPr>
        <p:txBody>
          <a:bodyPr/>
          <a:lstStyle/>
          <a:p>
            <a:r>
              <a:rPr lang="en-PH" b="1" spc="0"/>
              <a:t>Mission</a:t>
            </a:r>
            <a:endParaRPr lang="en-US" b="1" spc="0" dirty="0"/>
          </a:p>
        </p:txBody>
      </p:sp>
      <p:sp>
        <p:nvSpPr>
          <p:cNvPr id="3" name="Slide Number Placeholder 2">
            <a:extLst>
              <a:ext uri="{FF2B5EF4-FFF2-40B4-BE49-F238E27FC236}">
                <a16:creationId xmlns:a16="http://schemas.microsoft.com/office/drawing/2014/main" id="{62382259-CF4F-4530-8C0C-93C349770C50}"/>
              </a:ext>
            </a:extLst>
          </p:cNvPr>
          <p:cNvSpPr>
            <a:spLocks noGrp="1"/>
          </p:cNvSpPr>
          <p:nvPr>
            <p:ph type="sldNum" sz="quarter" idx="11"/>
          </p:nvPr>
        </p:nvSpPr>
        <p:spPr>
          <a:xfrm>
            <a:off x="11772000" y="6365363"/>
            <a:ext cx="420000" cy="421200"/>
          </a:xfrm>
        </p:spPr>
        <p:txBody>
          <a:bodyPr/>
          <a:lstStyle/>
          <a:p>
            <a:fld id="{4B73C415-D670-4716-A5EC-CC4D52CA2BAC}" type="slidenum">
              <a:rPr lang="en-ZA" smtClean="0"/>
              <a:pPr/>
              <a:t>3</a:t>
            </a:fld>
            <a:endParaRPr lang="en-ZA" dirty="0"/>
          </a:p>
        </p:txBody>
      </p:sp>
      <p:sp>
        <p:nvSpPr>
          <p:cNvPr id="22" name="Text Placeholder 21">
            <a:extLst>
              <a:ext uri="{FF2B5EF4-FFF2-40B4-BE49-F238E27FC236}">
                <a16:creationId xmlns:a16="http://schemas.microsoft.com/office/drawing/2014/main" id="{699CC07F-72BA-42D5-9C48-F18893D17F52}"/>
              </a:ext>
            </a:extLst>
          </p:cNvPr>
          <p:cNvSpPr>
            <a:spLocks noGrp="1"/>
          </p:cNvSpPr>
          <p:nvPr>
            <p:ph type="body" sz="quarter" idx="12"/>
          </p:nvPr>
        </p:nvSpPr>
        <p:spPr>
          <a:xfrm>
            <a:off x="431800" y="1582738"/>
            <a:ext cx="3975100" cy="3140727"/>
          </a:xfrm>
        </p:spPr>
        <p:txBody>
          <a:bodyPr/>
          <a:lstStyle/>
          <a:p>
            <a:r>
              <a:rPr lang="en-US" sz="2800">
                <a:solidFill>
                  <a:schemeClr val="bg2">
                    <a:lumMod val="25000"/>
                  </a:schemeClr>
                </a:solidFill>
                <a:latin typeface="HelveticaNeueLT Std Lt" panose="020B0403020202020204" pitchFamily="34" charset="0"/>
                <a:ea typeface="Open Sans"/>
                <a:cs typeface="Open Sans"/>
              </a:rPr>
              <a:t>“Create safer, cleaner, greener working environments by removing and substituting problematic chemical items of supply from Defence Organisations”</a:t>
            </a:r>
            <a:endParaRPr lang="en-US" sz="2800" dirty="0">
              <a:solidFill>
                <a:schemeClr val="bg2">
                  <a:lumMod val="25000"/>
                </a:schemeClr>
              </a:solidFill>
              <a:latin typeface="HelveticaNeueLT Std Lt" panose="020B0403020202020204" pitchFamily="34" charset="0"/>
              <a:ea typeface="Open Sans"/>
              <a:cs typeface="Open Sans"/>
            </a:endParaRPr>
          </a:p>
        </p:txBody>
      </p:sp>
    </p:spTree>
    <p:custDataLst>
      <p:tags r:id="rId1"/>
    </p:custDataLst>
    <p:extLst>
      <p:ext uri="{BB962C8B-B14F-4D97-AF65-F5344CB8AC3E}">
        <p14:creationId xmlns:p14="http://schemas.microsoft.com/office/powerpoint/2010/main" val="2372646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DB1CCAD-F719-424C-97ED-BF9A43A53872}"/>
              </a:ext>
            </a:extLst>
          </p:cNvPr>
          <p:cNvSpPr>
            <a:spLocks noGrp="1"/>
          </p:cNvSpPr>
          <p:nvPr>
            <p:ph type="title"/>
          </p:nvPr>
        </p:nvSpPr>
        <p:spPr>
          <a:xfrm>
            <a:off x="432000" y="432000"/>
            <a:ext cx="11340000" cy="432000"/>
          </a:xfrm>
        </p:spPr>
        <p:txBody>
          <a:bodyPr/>
          <a:lstStyle/>
          <a:p>
            <a:r>
              <a:rPr lang="en-PH" b="1" spc="0" dirty="0"/>
              <a:t>Our Value Proposition</a:t>
            </a:r>
            <a:endParaRPr lang="en-US" b="1" spc="0" dirty="0"/>
          </a:p>
        </p:txBody>
      </p:sp>
      <p:sp>
        <p:nvSpPr>
          <p:cNvPr id="3" name="Slide Number Placeholder 2">
            <a:extLst>
              <a:ext uri="{FF2B5EF4-FFF2-40B4-BE49-F238E27FC236}">
                <a16:creationId xmlns:a16="http://schemas.microsoft.com/office/drawing/2014/main" id="{62382259-CF4F-4530-8C0C-93C349770C50}"/>
              </a:ext>
            </a:extLst>
          </p:cNvPr>
          <p:cNvSpPr>
            <a:spLocks noGrp="1"/>
          </p:cNvSpPr>
          <p:nvPr>
            <p:ph type="sldNum" sz="quarter" idx="11"/>
          </p:nvPr>
        </p:nvSpPr>
        <p:spPr>
          <a:xfrm>
            <a:off x="11772000" y="6365363"/>
            <a:ext cx="420000" cy="421200"/>
          </a:xfrm>
        </p:spPr>
        <p:txBody>
          <a:bodyPr/>
          <a:lstStyle/>
          <a:p>
            <a:fld id="{4B73C415-D670-4716-A5EC-CC4D52CA2BAC}" type="slidenum">
              <a:rPr lang="en-ZA" smtClean="0"/>
              <a:pPr/>
              <a:t>4</a:t>
            </a:fld>
            <a:endParaRPr lang="en-ZA" dirty="0"/>
          </a:p>
        </p:txBody>
      </p:sp>
      <p:sp>
        <p:nvSpPr>
          <p:cNvPr id="22" name="Text Placeholder 21">
            <a:extLst>
              <a:ext uri="{FF2B5EF4-FFF2-40B4-BE49-F238E27FC236}">
                <a16:creationId xmlns:a16="http://schemas.microsoft.com/office/drawing/2014/main" id="{699CC07F-72BA-42D5-9C48-F18893D17F52}"/>
              </a:ext>
            </a:extLst>
          </p:cNvPr>
          <p:cNvSpPr>
            <a:spLocks noGrp="1"/>
          </p:cNvSpPr>
          <p:nvPr>
            <p:ph type="body" sz="quarter" idx="12"/>
          </p:nvPr>
        </p:nvSpPr>
        <p:spPr>
          <a:xfrm>
            <a:off x="431800" y="1582738"/>
            <a:ext cx="3975100" cy="4066347"/>
          </a:xfrm>
        </p:spPr>
        <p:txBody>
          <a:bodyPr/>
          <a:lstStyle/>
          <a:p>
            <a:pPr marL="457200" indent="-457200">
              <a:buFont typeface="Arial" panose="020B0604020202020204" pitchFamily="34" charset="0"/>
              <a:buChar char="•"/>
            </a:pPr>
            <a:r>
              <a:rPr lang="en-US" sz="2000" dirty="0">
                <a:solidFill>
                  <a:schemeClr val="bg2">
                    <a:lumMod val="25000"/>
                  </a:schemeClr>
                </a:solidFill>
                <a:latin typeface="HelveticaNeueLT Std Lt" panose="020B0403020202020204" pitchFamily="34" charset="0"/>
                <a:ea typeface="Open Sans"/>
                <a:cs typeface="Open Sans"/>
              </a:rPr>
              <a:t>Ability to propose substitute products for the workplace</a:t>
            </a:r>
          </a:p>
          <a:p>
            <a:pPr marL="457200" indent="-457200">
              <a:buFont typeface="Arial" panose="020B0604020202020204" pitchFamily="34" charset="0"/>
              <a:buChar char="•"/>
            </a:pPr>
            <a:r>
              <a:rPr lang="en-US" sz="2000" dirty="0">
                <a:solidFill>
                  <a:schemeClr val="bg2">
                    <a:lumMod val="25000"/>
                  </a:schemeClr>
                </a:solidFill>
                <a:latin typeface="HelveticaNeueLT Std Lt" panose="020B0403020202020204" pitchFamily="34" charset="0"/>
                <a:ea typeface="Open Sans"/>
                <a:cs typeface="Open Sans"/>
              </a:rPr>
              <a:t>Advice, performance analysis, technical and implementation support for seamless product substitution and change-over</a:t>
            </a:r>
          </a:p>
          <a:p>
            <a:pPr marL="457200" indent="-457200">
              <a:buFont typeface="Arial" panose="020B0604020202020204" pitchFamily="34" charset="0"/>
              <a:buChar char="•"/>
            </a:pPr>
            <a:r>
              <a:rPr lang="en-US" sz="2000" dirty="0">
                <a:solidFill>
                  <a:schemeClr val="bg2">
                    <a:lumMod val="25000"/>
                  </a:schemeClr>
                </a:solidFill>
                <a:latin typeface="HelveticaNeueLT Std Lt" panose="020B0403020202020204" pitchFamily="34" charset="0"/>
                <a:ea typeface="Open Sans"/>
                <a:cs typeface="Open Sans"/>
              </a:rPr>
              <a:t>Reduced chemical inventories </a:t>
            </a:r>
          </a:p>
          <a:p>
            <a:pPr marL="457200" indent="-457200">
              <a:buFont typeface="Arial" panose="020B0604020202020204" pitchFamily="34" charset="0"/>
              <a:buChar char="•"/>
            </a:pPr>
            <a:r>
              <a:rPr lang="en-US" sz="2000" dirty="0">
                <a:solidFill>
                  <a:schemeClr val="bg2">
                    <a:lumMod val="25000"/>
                  </a:schemeClr>
                </a:solidFill>
                <a:latin typeface="HelveticaNeueLT Std Lt" panose="020B0403020202020204" pitchFamily="34" charset="0"/>
                <a:ea typeface="Open Sans"/>
                <a:cs typeface="Open Sans"/>
              </a:rPr>
              <a:t>High performance products that streamline workflow, increase efficiency and generate an outstanding ROI</a:t>
            </a:r>
          </a:p>
        </p:txBody>
      </p:sp>
    </p:spTree>
    <p:custDataLst>
      <p:tags r:id="rId1"/>
    </p:custDataLst>
    <p:extLst>
      <p:ext uri="{BB962C8B-B14F-4D97-AF65-F5344CB8AC3E}">
        <p14:creationId xmlns:p14="http://schemas.microsoft.com/office/powerpoint/2010/main" val="269180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7AF2604-4B00-435D-AB0E-92B30E3169DA}"/>
              </a:ext>
            </a:extLst>
          </p:cNvPr>
          <p:cNvSpPr/>
          <p:nvPr/>
        </p:nvSpPr>
        <p:spPr>
          <a:xfrm>
            <a:off x="8197100" y="1332280"/>
            <a:ext cx="1631163" cy="1620000"/>
          </a:xfrm>
          <a:prstGeom prst="rect">
            <a:avLst/>
          </a:prstGeom>
          <a:solidFill>
            <a:schemeClr val="bg1">
              <a:lumMod val="95000"/>
              <a:alpha val="70000"/>
            </a:schemeClr>
          </a:solidFill>
          <a:ln w="95250" cap="sq">
            <a:solidFill>
              <a:schemeClr val="bg1">
                <a:lumMod val="95000"/>
              </a:schemeClr>
            </a:solidFill>
          </a:ln>
        </p:spPr>
        <p:txBody>
          <a:bodyPr rtlCol="0" anchor="ctr"/>
          <a:lstStyle/>
          <a:p>
            <a:pPr algn="ctr"/>
            <a:endParaRPr lang="en-US"/>
          </a:p>
        </p:txBody>
      </p:sp>
      <p:sp>
        <p:nvSpPr>
          <p:cNvPr id="65" name="Rectangle 64">
            <a:extLst>
              <a:ext uri="{FF2B5EF4-FFF2-40B4-BE49-F238E27FC236}">
                <a16:creationId xmlns:a16="http://schemas.microsoft.com/office/drawing/2014/main" id="{4102C869-B93C-4F1D-ACFF-E4DF786FE630}"/>
              </a:ext>
            </a:extLst>
          </p:cNvPr>
          <p:cNvSpPr/>
          <p:nvPr/>
        </p:nvSpPr>
        <p:spPr>
          <a:xfrm>
            <a:off x="6255775" y="1332280"/>
            <a:ext cx="1631163" cy="1620000"/>
          </a:xfrm>
          <a:prstGeom prst="rect">
            <a:avLst/>
          </a:prstGeom>
          <a:solidFill>
            <a:schemeClr val="bg1">
              <a:lumMod val="95000"/>
              <a:alpha val="70000"/>
            </a:schemeClr>
          </a:solidFill>
          <a:ln w="95250" cap="sq">
            <a:solidFill>
              <a:schemeClr val="bg1">
                <a:lumMod val="95000"/>
              </a:schemeClr>
            </a:solidFill>
          </a:ln>
        </p:spPr>
        <p:txBody>
          <a:bodyPr rtlCol="0" anchor="ctr"/>
          <a:lstStyle/>
          <a:p>
            <a:pPr algn="ctr"/>
            <a:endParaRPr lang="en-US"/>
          </a:p>
        </p:txBody>
      </p:sp>
      <p:sp>
        <p:nvSpPr>
          <p:cNvPr id="66" name="Rectangle 65">
            <a:extLst>
              <a:ext uri="{FF2B5EF4-FFF2-40B4-BE49-F238E27FC236}">
                <a16:creationId xmlns:a16="http://schemas.microsoft.com/office/drawing/2014/main" id="{5A2A541C-0C27-4431-9C6A-7C8C0025D6D1}"/>
              </a:ext>
            </a:extLst>
          </p:cNvPr>
          <p:cNvSpPr/>
          <p:nvPr/>
        </p:nvSpPr>
        <p:spPr>
          <a:xfrm>
            <a:off x="4314450" y="1332280"/>
            <a:ext cx="1631163" cy="1620000"/>
          </a:xfrm>
          <a:prstGeom prst="rect">
            <a:avLst/>
          </a:prstGeom>
          <a:solidFill>
            <a:schemeClr val="bg1">
              <a:lumMod val="95000"/>
              <a:alpha val="70000"/>
            </a:schemeClr>
          </a:solidFill>
          <a:ln w="95250" cap="sq">
            <a:solidFill>
              <a:schemeClr val="bg1">
                <a:lumMod val="95000"/>
              </a:schemeClr>
            </a:solidFill>
          </a:ln>
        </p:spPr>
        <p:txBody>
          <a:bodyPr rtlCol="0" anchor="ctr"/>
          <a:lstStyle/>
          <a:p>
            <a:pPr algn="ctr"/>
            <a:endParaRPr lang="en-US"/>
          </a:p>
        </p:txBody>
      </p:sp>
      <p:sp>
        <p:nvSpPr>
          <p:cNvPr id="67" name="Rectangle 66">
            <a:extLst>
              <a:ext uri="{FF2B5EF4-FFF2-40B4-BE49-F238E27FC236}">
                <a16:creationId xmlns:a16="http://schemas.microsoft.com/office/drawing/2014/main" id="{8C7923E5-172F-47FA-90D7-504CE95AF0F4}"/>
              </a:ext>
            </a:extLst>
          </p:cNvPr>
          <p:cNvSpPr/>
          <p:nvPr/>
        </p:nvSpPr>
        <p:spPr>
          <a:xfrm>
            <a:off x="2373125" y="1332280"/>
            <a:ext cx="1631163" cy="1620000"/>
          </a:xfrm>
          <a:prstGeom prst="rect">
            <a:avLst/>
          </a:prstGeom>
          <a:solidFill>
            <a:schemeClr val="bg1">
              <a:lumMod val="95000"/>
              <a:alpha val="70000"/>
            </a:schemeClr>
          </a:solidFill>
          <a:ln w="95250" cap="sq">
            <a:solidFill>
              <a:schemeClr val="bg1">
                <a:lumMod val="95000"/>
              </a:schemeClr>
            </a:solidFill>
          </a:ln>
        </p:spPr>
        <p:txBody>
          <a:bodyPr rtlCol="0" anchor="ctr"/>
          <a:lstStyle/>
          <a:p>
            <a:pPr algn="ctr"/>
            <a:endParaRPr lang="en-US"/>
          </a:p>
        </p:txBody>
      </p:sp>
      <p:sp>
        <p:nvSpPr>
          <p:cNvPr id="63" name="Rectangle 62">
            <a:extLst>
              <a:ext uri="{FF2B5EF4-FFF2-40B4-BE49-F238E27FC236}">
                <a16:creationId xmlns:a16="http://schemas.microsoft.com/office/drawing/2014/main" id="{04CD08AE-E67C-4E1B-BF30-64A021AA7BA8}"/>
              </a:ext>
            </a:extLst>
          </p:cNvPr>
          <p:cNvSpPr/>
          <p:nvPr/>
        </p:nvSpPr>
        <p:spPr>
          <a:xfrm>
            <a:off x="10138426" y="1332280"/>
            <a:ext cx="1631163" cy="1620000"/>
          </a:xfrm>
          <a:prstGeom prst="rect">
            <a:avLst/>
          </a:prstGeom>
          <a:solidFill>
            <a:schemeClr val="bg1">
              <a:lumMod val="95000"/>
              <a:alpha val="70000"/>
            </a:schemeClr>
          </a:solidFill>
          <a:ln w="95250" cap="sq">
            <a:solidFill>
              <a:schemeClr val="bg1">
                <a:lumMod val="95000"/>
              </a:schemeClr>
            </a:solidFill>
          </a:ln>
        </p:spPr>
        <p:txBody>
          <a:bodyPr rtlCol="0" anchor="ctr"/>
          <a:lstStyle/>
          <a:p>
            <a:pPr algn="ctr"/>
            <a:endParaRPr lang="en-US"/>
          </a:p>
        </p:txBody>
      </p:sp>
      <p:sp>
        <p:nvSpPr>
          <p:cNvPr id="62" name="Rectangle 61">
            <a:extLst>
              <a:ext uri="{FF2B5EF4-FFF2-40B4-BE49-F238E27FC236}">
                <a16:creationId xmlns:a16="http://schemas.microsoft.com/office/drawing/2014/main" id="{DF3E501B-C736-4000-89E4-357303905926}"/>
              </a:ext>
            </a:extLst>
          </p:cNvPr>
          <p:cNvSpPr/>
          <p:nvPr/>
        </p:nvSpPr>
        <p:spPr>
          <a:xfrm>
            <a:off x="431800" y="1332280"/>
            <a:ext cx="1631163" cy="1620000"/>
          </a:xfrm>
          <a:prstGeom prst="rect">
            <a:avLst/>
          </a:prstGeom>
          <a:solidFill>
            <a:schemeClr val="bg1">
              <a:lumMod val="95000"/>
              <a:alpha val="70000"/>
            </a:schemeClr>
          </a:solidFill>
          <a:ln w="95250" cap="sq">
            <a:solidFill>
              <a:schemeClr val="bg1">
                <a:lumMod val="95000"/>
              </a:schemeClr>
            </a:solidFill>
          </a:ln>
        </p:spPr>
        <p:txBody>
          <a:bodyPr rtlCol="0" anchor="ctr"/>
          <a:lstStyle/>
          <a:p>
            <a:pPr algn="ctr"/>
            <a:endParaRPr lang="en-US"/>
          </a:p>
        </p:txBody>
      </p:sp>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ZA" b="1" spc="0" dirty="0"/>
              <a:t>Why choose us?</a:t>
            </a:r>
            <a:endParaRPr lang="en-ZA" sz="4000" b="1" spc="0" dirty="0"/>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ZA" smtClean="0"/>
              <a:pPr/>
              <a:t>5</a:t>
            </a:fld>
            <a:endParaRPr lang="en-ZA" dirty="0"/>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431800" y="3186373"/>
            <a:ext cx="1620000" cy="1553921"/>
          </a:xfrm>
        </p:spPr>
        <p:txBody>
          <a:bodyPr/>
          <a:lstStyle/>
          <a:p>
            <a:pPr lvl="0">
              <a:spcBef>
                <a:spcPts val="0"/>
              </a:spcBef>
            </a:pPr>
            <a:r>
              <a:rPr lang="en-US" dirty="0">
                <a:solidFill>
                  <a:schemeClr val="bg2">
                    <a:lumMod val="25000"/>
                  </a:schemeClr>
                </a:solidFill>
                <a:latin typeface="HelveticaNeueLT Std Lt" panose="020B0403020202020204" pitchFamily="34" charset="0"/>
                <a:ea typeface="Open Sans"/>
                <a:cs typeface="Open Sans"/>
                <a:sym typeface="Open Sans"/>
              </a:rPr>
              <a:t>Decrease inventory storage of dangerous chemicals</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2375703" y="3186373"/>
            <a:ext cx="1620000" cy="1553921"/>
          </a:xfrm>
        </p:spPr>
        <p:txBody>
          <a:bodyPr/>
          <a:lstStyle/>
          <a:p>
            <a:r>
              <a:rPr lang="en-US" dirty="0">
                <a:solidFill>
                  <a:schemeClr val="bg2">
                    <a:lumMod val="25000"/>
                  </a:schemeClr>
                </a:solidFill>
                <a:latin typeface="HelveticaNeueLT Std Lt" panose="020B0403020202020204" pitchFamily="34" charset="0"/>
                <a:ea typeface="Open Sans"/>
                <a:cs typeface="Open Sans"/>
              </a:rPr>
              <a:t>Improve safety compliance and outcomes</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6"/>
          </p:nvPr>
        </p:nvSpPr>
        <p:spPr>
          <a:xfrm>
            <a:off x="4319606" y="3186373"/>
            <a:ext cx="1620000" cy="1553921"/>
          </a:xfrm>
        </p:spPr>
        <p:txBody>
          <a:bodyPr/>
          <a:lstStyle/>
          <a:p>
            <a:r>
              <a:rPr lang="en-US" dirty="0">
                <a:solidFill>
                  <a:schemeClr val="bg2">
                    <a:lumMod val="25000"/>
                  </a:schemeClr>
                </a:solidFill>
                <a:latin typeface="HelveticaNeueLT Std Lt" panose="020B0403020202020204" pitchFamily="34" charset="0"/>
                <a:ea typeface="Open Sans"/>
                <a:cs typeface="Open Sans"/>
              </a:rPr>
              <a:t>Helping clients to align with federal WHS and environmental guidelines</a:t>
            </a:r>
          </a:p>
        </p:txBody>
      </p:sp>
      <p:sp>
        <p:nvSpPr>
          <p:cNvPr id="11" name="Text Placeholder 10">
            <a:extLst>
              <a:ext uri="{FF2B5EF4-FFF2-40B4-BE49-F238E27FC236}">
                <a16:creationId xmlns:a16="http://schemas.microsoft.com/office/drawing/2014/main" id="{FE7BB2BF-7A40-4151-BD89-93A7339EF6B9}"/>
              </a:ext>
            </a:extLst>
          </p:cNvPr>
          <p:cNvSpPr>
            <a:spLocks noGrp="1"/>
          </p:cNvSpPr>
          <p:nvPr>
            <p:ph type="body" sz="quarter" idx="38"/>
          </p:nvPr>
        </p:nvSpPr>
        <p:spPr>
          <a:xfrm>
            <a:off x="6263509" y="3186373"/>
            <a:ext cx="1620000" cy="1553921"/>
          </a:xfrm>
        </p:spPr>
        <p:txBody>
          <a:bodyPr/>
          <a:lstStyle/>
          <a:p>
            <a:r>
              <a:rPr lang="en-US" dirty="0">
                <a:solidFill>
                  <a:schemeClr val="bg2">
                    <a:lumMod val="25000"/>
                  </a:schemeClr>
                </a:solidFill>
                <a:latin typeface="HelveticaNeueLT Std Lt" panose="020B0403020202020204" pitchFamily="34" charset="0"/>
                <a:ea typeface="Open Sans"/>
                <a:cs typeface="Open Sans"/>
              </a:rPr>
              <a:t>Reduce the range of products that clients need to fulfil maintenance requirements</a:t>
            </a:r>
          </a:p>
        </p:txBody>
      </p:sp>
      <p:sp>
        <p:nvSpPr>
          <p:cNvPr id="15" name="Text Placeholder 14">
            <a:extLst>
              <a:ext uri="{FF2B5EF4-FFF2-40B4-BE49-F238E27FC236}">
                <a16:creationId xmlns:a16="http://schemas.microsoft.com/office/drawing/2014/main" id="{0D08405B-535B-4C48-8380-113CD80796FD}"/>
              </a:ext>
            </a:extLst>
          </p:cNvPr>
          <p:cNvSpPr>
            <a:spLocks noGrp="1"/>
          </p:cNvSpPr>
          <p:nvPr>
            <p:ph type="body" sz="quarter" idx="40"/>
          </p:nvPr>
        </p:nvSpPr>
        <p:spPr>
          <a:xfrm>
            <a:off x="8207412" y="3186373"/>
            <a:ext cx="1733182" cy="1329529"/>
          </a:xfrm>
        </p:spPr>
        <p:txBody>
          <a:bodyPr/>
          <a:lstStyle/>
          <a:p>
            <a:r>
              <a:rPr lang="en-US" dirty="0">
                <a:solidFill>
                  <a:schemeClr val="bg2">
                    <a:lumMod val="25000"/>
                  </a:schemeClr>
                </a:solidFill>
                <a:latin typeface="HelveticaNeueLT Std Lt" panose="020B0403020202020204" pitchFamily="34" charset="0"/>
                <a:ea typeface="Open Sans"/>
                <a:cs typeface="Open Sans"/>
              </a:rPr>
              <a:t>Provide consultancy and system audits for customers, recommending compliant maintenance solutions</a:t>
            </a:r>
          </a:p>
          <a:p>
            <a:endParaRPr lang="en-US" dirty="0">
              <a:solidFill>
                <a:schemeClr val="bg2">
                  <a:lumMod val="25000"/>
                </a:schemeClr>
              </a:solidFill>
              <a:latin typeface="HelveticaNeueLT Std Lt" panose="020B0403020202020204" pitchFamily="34" charset="0"/>
              <a:ea typeface="Open Sans"/>
              <a:cs typeface="Open Sans"/>
            </a:endParaRPr>
          </a:p>
        </p:txBody>
      </p:sp>
      <p:sp>
        <p:nvSpPr>
          <p:cNvPr id="26" name="Text Placeholder 25">
            <a:extLst>
              <a:ext uri="{FF2B5EF4-FFF2-40B4-BE49-F238E27FC236}">
                <a16:creationId xmlns:a16="http://schemas.microsoft.com/office/drawing/2014/main" id="{0B78FE7D-6D8A-4843-888D-D3F0868B8D35}"/>
              </a:ext>
            </a:extLst>
          </p:cNvPr>
          <p:cNvSpPr>
            <a:spLocks noGrp="1"/>
          </p:cNvSpPr>
          <p:nvPr>
            <p:ph type="body" sz="quarter" idx="47"/>
          </p:nvPr>
        </p:nvSpPr>
        <p:spPr>
          <a:xfrm>
            <a:off x="10151313" y="3186373"/>
            <a:ext cx="1620000" cy="1553921"/>
          </a:xfrm>
        </p:spPr>
        <p:txBody>
          <a:bodyPr/>
          <a:lstStyle/>
          <a:p>
            <a:r>
              <a:rPr lang="en-US" dirty="0">
                <a:solidFill>
                  <a:schemeClr val="bg2">
                    <a:lumMod val="25000"/>
                  </a:schemeClr>
                </a:solidFill>
                <a:latin typeface="HelveticaNeueLT Std Lt" panose="020B0403020202020204" pitchFamily="34" charset="0"/>
                <a:ea typeface="Open Sans"/>
                <a:cs typeface="Open Sans"/>
              </a:rPr>
              <a:t>Provide product training across core range</a:t>
            </a:r>
          </a:p>
          <a:p>
            <a:endParaRPr lang="en-US" dirty="0">
              <a:solidFill>
                <a:schemeClr val="bg2">
                  <a:lumMod val="25000"/>
                </a:schemeClr>
              </a:solidFill>
              <a:latin typeface="HelveticaNeueLT Std Lt" panose="020B0403020202020204" pitchFamily="34" charset="0"/>
              <a:ea typeface="Open Sans"/>
              <a:cs typeface="Open Sans"/>
            </a:endParaRPr>
          </a:p>
        </p:txBody>
      </p:sp>
      <p:pic>
        <p:nvPicPr>
          <p:cNvPr id="56" name="Shape 194">
            <a:extLst>
              <a:ext uri="{FF2B5EF4-FFF2-40B4-BE49-F238E27FC236}">
                <a16:creationId xmlns:a16="http://schemas.microsoft.com/office/drawing/2014/main" id="{86A196D9-3E2D-4680-9533-0BB3B322E8A7}"/>
              </a:ext>
            </a:extLst>
          </p:cNvPr>
          <p:cNvPicPr preferRelativeResize="0"/>
          <p:nvPr/>
        </p:nvPicPr>
        <p:blipFill rotWithShape="1">
          <a:blip r:embed="rId3">
            <a:alphaModFix/>
          </a:blip>
          <a:srcRect/>
          <a:stretch/>
        </p:blipFill>
        <p:spPr>
          <a:xfrm>
            <a:off x="6467894" y="1639394"/>
            <a:ext cx="1206925" cy="1005772"/>
          </a:xfrm>
          <a:prstGeom prst="rect">
            <a:avLst/>
          </a:prstGeom>
          <a:noFill/>
          <a:ln>
            <a:noFill/>
          </a:ln>
        </p:spPr>
      </p:pic>
      <p:pic>
        <p:nvPicPr>
          <p:cNvPr id="57" name="Shape 195">
            <a:extLst>
              <a:ext uri="{FF2B5EF4-FFF2-40B4-BE49-F238E27FC236}">
                <a16:creationId xmlns:a16="http://schemas.microsoft.com/office/drawing/2014/main" id="{2430395A-07FD-40B8-B11D-86770297D269}"/>
              </a:ext>
            </a:extLst>
          </p:cNvPr>
          <p:cNvPicPr preferRelativeResize="0"/>
          <p:nvPr/>
        </p:nvPicPr>
        <p:blipFill rotWithShape="1">
          <a:blip r:embed="rId4">
            <a:alphaModFix/>
          </a:blip>
          <a:srcRect/>
          <a:stretch/>
        </p:blipFill>
        <p:spPr>
          <a:xfrm>
            <a:off x="2525929" y="1653214"/>
            <a:ext cx="1325555" cy="978132"/>
          </a:xfrm>
          <a:prstGeom prst="rect">
            <a:avLst/>
          </a:prstGeom>
          <a:noFill/>
          <a:ln>
            <a:noFill/>
          </a:ln>
        </p:spPr>
      </p:pic>
      <p:pic>
        <p:nvPicPr>
          <p:cNvPr id="58" name="Shape 196">
            <a:extLst>
              <a:ext uri="{FF2B5EF4-FFF2-40B4-BE49-F238E27FC236}">
                <a16:creationId xmlns:a16="http://schemas.microsoft.com/office/drawing/2014/main" id="{044345EC-B814-4921-8174-67F6DEB4A63F}"/>
              </a:ext>
            </a:extLst>
          </p:cNvPr>
          <p:cNvPicPr preferRelativeResize="0"/>
          <p:nvPr/>
        </p:nvPicPr>
        <p:blipFill rotWithShape="1">
          <a:blip r:embed="rId5">
            <a:alphaModFix/>
          </a:blip>
          <a:srcRect/>
          <a:stretch/>
        </p:blipFill>
        <p:spPr>
          <a:xfrm>
            <a:off x="8622958" y="1618492"/>
            <a:ext cx="779447" cy="1047576"/>
          </a:xfrm>
          <a:prstGeom prst="rect">
            <a:avLst/>
          </a:prstGeom>
          <a:noFill/>
          <a:ln>
            <a:noFill/>
          </a:ln>
        </p:spPr>
      </p:pic>
      <p:pic>
        <p:nvPicPr>
          <p:cNvPr id="59" name="Shape 197">
            <a:extLst>
              <a:ext uri="{FF2B5EF4-FFF2-40B4-BE49-F238E27FC236}">
                <a16:creationId xmlns:a16="http://schemas.microsoft.com/office/drawing/2014/main" id="{B258D05C-E75C-454E-AC0E-78DE286DF1B8}"/>
              </a:ext>
            </a:extLst>
          </p:cNvPr>
          <p:cNvPicPr preferRelativeResize="0"/>
          <p:nvPr/>
        </p:nvPicPr>
        <p:blipFill rotWithShape="1">
          <a:blip r:embed="rId6">
            <a:alphaModFix/>
          </a:blip>
          <a:srcRect/>
          <a:stretch/>
        </p:blipFill>
        <p:spPr>
          <a:xfrm>
            <a:off x="4735188" y="1629573"/>
            <a:ext cx="789687" cy="1025414"/>
          </a:xfrm>
          <a:prstGeom prst="rect">
            <a:avLst/>
          </a:prstGeom>
          <a:noFill/>
          <a:ln>
            <a:noFill/>
          </a:ln>
        </p:spPr>
      </p:pic>
      <p:pic>
        <p:nvPicPr>
          <p:cNvPr id="60" name="Shape 198">
            <a:extLst>
              <a:ext uri="{FF2B5EF4-FFF2-40B4-BE49-F238E27FC236}">
                <a16:creationId xmlns:a16="http://schemas.microsoft.com/office/drawing/2014/main" id="{48BB9EAB-C8C6-460C-BF7F-058F22CFB515}"/>
              </a:ext>
            </a:extLst>
          </p:cNvPr>
          <p:cNvPicPr preferRelativeResize="0"/>
          <p:nvPr/>
        </p:nvPicPr>
        <p:blipFill rotWithShape="1">
          <a:blip r:embed="rId7">
            <a:alphaModFix/>
          </a:blip>
          <a:srcRect/>
          <a:stretch/>
        </p:blipFill>
        <p:spPr>
          <a:xfrm>
            <a:off x="10387937" y="1658827"/>
            <a:ext cx="1132140" cy="966906"/>
          </a:xfrm>
          <a:prstGeom prst="rect">
            <a:avLst/>
          </a:prstGeom>
          <a:noFill/>
          <a:ln>
            <a:noFill/>
          </a:ln>
        </p:spPr>
      </p:pic>
      <p:pic>
        <p:nvPicPr>
          <p:cNvPr id="61" name="Shape 201">
            <a:extLst>
              <a:ext uri="{FF2B5EF4-FFF2-40B4-BE49-F238E27FC236}">
                <a16:creationId xmlns:a16="http://schemas.microsoft.com/office/drawing/2014/main" id="{A22612C2-2C80-4D1D-9A1B-AF7B5B79876B}"/>
              </a:ext>
            </a:extLst>
          </p:cNvPr>
          <p:cNvPicPr preferRelativeResize="0"/>
          <p:nvPr/>
        </p:nvPicPr>
        <p:blipFill rotWithShape="1">
          <a:blip r:embed="rId8">
            <a:alphaModFix/>
          </a:blip>
          <a:srcRect/>
          <a:stretch/>
        </p:blipFill>
        <p:spPr>
          <a:xfrm>
            <a:off x="650639" y="1640176"/>
            <a:ext cx="1193484" cy="1004209"/>
          </a:xfrm>
          <a:prstGeom prst="rect">
            <a:avLst/>
          </a:prstGeom>
          <a:noFill/>
          <a:ln>
            <a:noFill/>
          </a:ln>
        </p:spPr>
      </p:pic>
      <p:sp>
        <p:nvSpPr>
          <p:cNvPr id="70" name="Shape 190">
            <a:extLst>
              <a:ext uri="{FF2B5EF4-FFF2-40B4-BE49-F238E27FC236}">
                <a16:creationId xmlns:a16="http://schemas.microsoft.com/office/drawing/2014/main" id="{52018F2C-E532-45B9-8F9F-D4B2C1339F4F}"/>
              </a:ext>
            </a:extLst>
          </p:cNvPr>
          <p:cNvSpPr txBox="1"/>
          <p:nvPr/>
        </p:nvSpPr>
        <p:spPr>
          <a:xfrm>
            <a:off x="3569808" y="5619361"/>
            <a:ext cx="1595353" cy="450123"/>
          </a:xfrm>
          <a:prstGeom prst="rect">
            <a:avLst/>
          </a:prstGeom>
          <a:noFill/>
          <a:ln>
            <a:noFill/>
          </a:ln>
        </p:spPr>
        <p:txBody>
          <a:bodyPr wrap="square" lIns="68569" tIns="34275" rIns="68569" bIns="34275" anchor="t" anchorCtr="0">
            <a:noAutofit/>
          </a:bodyPr>
          <a:lstStyle/>
          <a:p>
            <a:pPr algn="ctr"/>
            <a:r>
              <a:rPr lang="en-AU" sz="825" dirty="0">
                <a:solidFill>
                  <a:schemeClr val="dk1"/>
                </a:solidFill>
                <a:ea typeface="Open Sans"/>
                <a:cs typeface="Open Sans"/>
                <a:sym typeface="Open Sans"/>
              </a:rPr>
              <a:t>Good Environmental Choice Australia (GECA) accredited products</a:t>
            </a:r>
          </a:p>
        </p:txBody>
      </p:sp>
      <p:sp>
        <p:nvSpPr>
          <p:cNvPr id="71" name="Shape 191">
            <a:extLst>
              <a:ext uri="{FF2B5EF4-FFF2-40B4-BE49-F238E27FC236}">
                <a16:creationId xmlns:a16="http://schemas.microsoft.com/office/drawing/2014/main" id="{14D52E75-3F3F-41C4-872B-90908DBE1B49}"/>
              </a:ext>
            </a:extLst>
          </p:cNvPr>
          <p:cNvSpPr txBox="1"/>
          <p:nvPr/>
        </p:nvSpPr>
        <p:spPr>
          <a:xfrm>
            <a:off x="5246046" y="5619362"/>
            <a:ext cx="1595353" cy="323165"/>
          </a:xfrm>
          <a:prstGeom prst="rect">
            <a:avLst/>
          </a:prstGeom>
          <a:noFill/>
          <a:ln>
            <a:noFill/>
          </a:ln>
        </p:spPr>
        <p:txBody>
          <a:bodyPr wrap="square" lIns="68569" tIns="34275" rIns="68569" bIns="34275" anchor="t" anchorCtr="0">
            <a:noAutofit/>
          </a:bodyPr>
          <a:lstStyle/>
          <a:p>
            <a:pPr algn="ctr"/>
            <a:r>
              <a:rPr lang="en-AU" sz="825">
                <a:solidFill>
                  <a:schemeClr val="dk1"/>
                </a:solidFill>
                <a:ea typeface="Open Sans"/>
                <a:cs typeface="Open Sans"/>
                <a:sym typeface="Open Sans"/>
              </a:rPr>
              <a:t>HACCP (Food Zone) accredited products </a:t>
            </a:r>
          </a:p>
        </p:txBody>
      </p:sp>
      <p:sp>
        <p:nvSpPr>
          <p:cNvPr id="72" name="Shape 192">
            <a:extLst>
              <a:ext uri="{FF2B5EF4-FFF2-40B4-BE49-F238E27FC236}">
                <a16:creationId xmlns:a16="http://schemas.microsoft.com/office/drawing/2014/main" id="{FB0B28F2-79CD-41D2-BF16-1B9D3381FECC}"/>
              </a:ext>
            </a:extLst>
          </p:cNvPr>
          <p:cNvSpPr txBox="1"/>
          <p:nvPr/>
        </p:nvSpPr>
        <p:spPr>
          <a:xfrm>
            <a:off x="7046845" y="5619361"/>
            <a:ext cx="1595353" cy="196208"/>
          </a:xfrm>
          <a:prstGeom prst="rect">
            <a:avLst/>
          </a:prstGeom>
          <a:noFill/>
          <a:ln>
            <a:noFill/>
          </a:ln>
        </p:spPr>
        <p:txBody>
          <a:bodyPr wrap="square" lIns="68569" tIns="34275" rIns="68569" bIns="34275" anchor="t" anchorCtr="0">
            <a:noAutofit/>
          </a:bodyPr>
          <a:lstStyle/>
          <a:p>
            <a:r>
              <a:rPr lang="en-AU" sz="825">
                <a:solidFill>
                  <a:schemeClr val="dk1"/>
                </a:solidFill>
                <a:ea typeface="Open Sans"/>
                <a:cs typeface="Open Sans"/>
                <a:sym typeface="Open Sans"/>
              </a:rPr>
              <a:t>Full GHS compliance on SDS’s</a:t>
            </a:r>
          </a:p>
        </p:txBody>
      </p:sp>
      <p:sp>
        <p:nvSpPr>
          <p:cNvPr id="73" name="Shape 193">
            <a:extLst>
              <a:ext uri="{FF2B5EF4-FFF2-40B4-BE49-F238E27FC236}">
                <a16:creationId xmlns:a16="http://schemas.microsoft.com/office/drawing/2014/main" id="{0E2D87D1-881F-4B82-B707-E9C22B4574ED}"/>
              </a:ext>
            </a:extLst>
          </p:cNvPr>
          <p:cNvSpPr txBox="1"/>
          <p:nvPr/>
        </p:nvSpPr>
        <p:spPr>
          <a:xfrm>
            <a:off x="8650643" y="5619361"/>
            <a:ext cx="1595353" cy="196208"/>
          </a:xfrm>
          <a:prstGeom prst="rect">
            <a:avLst/>
          </a:prstGeom>
          <a:noFill/>
          <a:ln>
            <a:noFill/>
          </a:ln>
        </p:spPr>
        <p:txBody>
          <a:bodyPr wrap="square" lIns="68569" tIns="34275" rIns="68569" bIns="34275" anchor="t" anchorCtr="0">
            <a:noAutofit/>
          </a:bodyPr>
          <a:lstStyle/>
          <a:p>
            <a:pPr algn="ctr"/>
            <a:r>
              <a:rPr lang="en-AU" sz="825" dirty="0">
                <a:solidFill>
                  <a:schemeClr val="dk1"/>
                </a:solidFill>
                <a:ea typeface="Open Sans"/>
                <a:cs typeface="Open Sans"/>
                <a:sym typeface="Open Sans"/>
              </a:rPr>
              <a:t>NATO codified products</a:t>
            </a:r>
          </a:p>
        </p:txBody>
      </p:sp>
      <p:pic>
        <p:nvPicPr>
          <p:cNvPr id="74" name="Shape 199">
            <a:extLst>
              <a:ext uri="{FF2B5EF4-FFF2-40B4-BE49-F238E27FC236}">
                <a16:creationId xmlns:a16="http://schemas.microsoft.com/office/drawing/2014/main" id="{DF34EF1E-5B71-4E16-8F7B-1A75DF7D62C4}"/>
              </a:ext>
            </a:extLst>
          </p:cNvPr>
          <p:cNvPicPr preferRelativeResize="0"/>
          <p:nvPr/>
        </p:nvPicPr>
        <p:blipFill rotWithShape="1">
          <a:blip r:embed="rId9">
            <a:alphaModFix/>
          </a:blip>
          <a:srcRect/>
          <a:stretch/>
        </p:blipFill>
        <p:spPr>
          <a:xfrm>
            <a:off x="8980892" y="4758517"/>
            <a:ext cx="848733" cy="801204"/>
          </a:xfrm>
          <a:prstGeom prst="rect">
            <a:avLst/>
          </a:prstGeom>
          <a:noFill/>
          <a:ln>
            <a:noFill/>
          </a:ln>
        </p:spPr>
      </p:pic>
      <p:pic>
        <p:nvPicPr>
          <p:cNvPr id="75" name="Shape 200">
            <a:extLst>
              <a:ext uri="{FF2B5EF4-FFF2-40B4-BE49-F238E27FC236}">
                <a16:creationId xmlns:a16="http://schemas.microsoft.com/office/drawing/2014/main" id="{9D3BA0E6-A147-4EC0-B582-205DE08F83AD}"/>
              </a:ext>
            </a:extLst>
          </p:cNvPr>
          <p:cNvPicPr preferRelativeResize="0"/>
          <p:nvPr/>
        </p:nvPicPr>
        <p:blipFill rotWithShape="1">
          <a:blip r:embed="rId10">
            <a:alphaModFix/>
          </a:blip>
          <a:srcRect/>
          <a:stretch/>
        </p:blipFill>
        <p:spPr>
          <a:xfrm>
            <a:off x="7302920" y="4937642"/>
            <a:ext cx="1033901" cy="581570"/>
          </a:xfrm>
          <a:prstGeom prst="rect">
            <a:avLst/>
          </a:prstGeom>
          <a:noFill/>
          <a:ln>
            <a:noFill/>
          </a:ln>
        </p:spPr>
      </p:pic>
      <p:pic>
        <p:nvPicPr>
          <p:cNvPr id="76" name="Shape 202" descr="A picture containing text  Description generated with high confidence">
            <a:extLst>
              <a:ext uri="{FF2B5EF4-FFF2-40B4-BE49-F238E27FC236}">
                <a16:creationId xmlns:a16="http://schemas.microsoft.com/office/drawing/2014/main" id="{B45D6A19-0266-4449-B175-42AD2010E3D1}"/>
              </a:ext>
            </a:extLst>
          </p:cNvPr>
          <p:cNvPicPr preferRelativeResize="0"/>
          <p:nvPr/>
        </p:nvPicPr>
        <p:blipFill rotWithShape="1">
          <a:blip r:embed="rId11">
            <a:alphaModFix/>
          </a:blip>
          <a:srcRect/>
          <a:stretch/>
        </p:blipFill>
        <p:spPr>
          <a:xfrm>
            <a:off x="5743361" y="4883629"/>
            <a:ext cx="589571" cy="585909"/>
          </a:xfrm>
          <a:prstGeom prst="rect">
            <a:avLst/>
          </a:prstGeom>
          <a:noFill/>
          <a:ln>
            <a:noFill/>
          </a:ln>
        </p:spPr>
      </p:pic>
      <p:pic>
        <p:nvPicPr>
          <p:cNvPr id="77" name="Shape 203" descr="A close up of a sign  Description generated with very high confidence">
            <a:extLst>
              <a:ext uri="{FF2B5EF4-FFF2-40B4-BE49-F238E27FC236}">
                <a16:creationId xmlns:a16="http://schemas.microsoft.com/office/drawing/2014/main" id="{198DF916-446E-45D8-A446-C6AC671FF967}"/>
              </a:ext>
            </a:extLst>
          </p:cNvPr>
          <p:cNvPicPr preferRelativeResize="0"/>
          <p:nvPr/>
        </p:nvPicPr>
        <p:blipFill rotWithShape="1">
          <a:blip r:embed="rId12">
            <a:alphaModFix/>
          </a:blip>
          <a:srcRect/>
          <a:stretch/>
        </p:blipFill>
        <p:spPr>
          <a:xfrm>
            <a:off x="3756801" y="4985618"/>
            <a:ext cx="1221367" cy="386620"/>
          </a:xfrm>
          <a:prstGeom prst="rect">
            <a:avLst/>
          </a:prstGeom>
          <a:noFill/>
          <a:ln>
            <a:noFill/>
          </a:ln>
        </p:spPr>
      </p:pic>
      <p:pic>
        <p:nvPicPr>
          <p:cNvPr id="78" name="Shape 204">
            <a:extLst>
              <a:ext uri="{FF2B5EF4-FFF2-40B4-BE49-F238E27FC236}">
                <a16:creationId xmlns:a16="http://schemas.microsoft.com/office/drawing/2014/main" id="{4C5DF1DC-06A3-44CC-A7A4-F7555C72F315}"/>
              </a:ext>
            </a:extLst>
          </p:cNvPr>
          <p:cNvPicPr preferRelativeResize="0"/>
          <p:nvPr/>
        </p:nvPicPr>
        <p:blipFill rotWithShape="1">
          <a:blip r:embed="rId13">
            <a:alphaModFix/>
          </a:blip>
          <a:srcRect/>
          <a:stretch/>
        </p:blipFill>
        <p:spPr>
          <a:xfrm>
            <a:off x="2729368" y="4816072"/>
            <a:ext cx="367065" cy="738415"/>
          </a:xfrm>
          <a:prstGeom prst="rect">
            <a:avLst/>
          </a:prstGeom>
          <a:noFill/>
          <a:ln>
            <a:noFill/>
          </a:ln>
        </p:spPr>
      </p:pic>
      <p:pic>
        <p:nvPicPr>
          <p:cNvPr id="79" name="Shape 205">
            <a:extLst>
              <a:ext uri="{FF2B5EF4-FFF2-40B4-BE49-F238E27FC236}">
                <a16:creationId xmlns:a16="http://schemas.microsoft.com/office/drawing/2014/main" id="{E400DEF1-BB85-43C6-A7D5-66223751EB7E}"/>
              </a:ext>
            </a:extLst>
          </p:cNvPr>
          <p:cNvPicPr preferRelativeResize="0"/>
          <p:nvPr/>
        </p:nvPicPr>
        <p:blipFill rotWithShape="1">
          <a:blip r:embed="rId14">
            <a:alphaModFix/>
          </a:blip>
          <a:srcRect l="2261" t="1770" r="68696" b="11954"/>
          <a:stretch/>
        </p:blipFill>
        <p:spPr>
          <a:xfrm>
            <a:off x="1950001" y="4816277"/>
            <a:ext cx="387824" cy="756526"/>
          </a:xfrm>
          <a:prstGeom prst="rect">
            <a:avLst/>
          </a:prstGeom>
          <a:noFill/>
          <a:ln>
            <a:noFill/>
          </a:ln>
        </p:spPr>
      </p:pic>
      <p:sp>
        <p:nvSpPr>
          <p:cNvPr id="80" name="Shape 190">
            <a:extLst>
              <a:ext uri="{FF2B5EF4-FFF2-40B4-BE49-F238E27FC236}">
                <a16:creationId xmlns:a16="http://schemas.microsoft.com/office/drawing/2014/main" id="{BB5D6030-3B0B-42ED-A933-ED77E942B97F}"/>
              </a:ext>
            </a:extLst>
          </p:cNvPr>
          <p:cNvSpPr txBox="1"/>
          <p:nvPr/>
        </p:nvSpPr>
        <p:spPr>
          <a:xfrm>
            <a:off x="1946004" y="5674370"/>
            <a:ext cx="631235" cy="513026"/>
          </a:xfrm>
          <a:prstGeom prst="rect">
            <a:avLst/>
          </a:prstGeom>
          <a:noFill/>
          <a:ln>
            <a:noFill/>
          </a:ln>
        </p:spPr>
        <p:txBody>
          <a:bodyPr wrap="square" lIns="0" tIns="0" rIns="0" bIns="0" anchor="t" anchorCtr="0">
            <a:noAutofit/>
          </a:bodyPr>
          <a:lstStyle/>
          <a:p>
            <a:r>
              <a:rPr lang="en-AU" sz="675" dirty="0">
                <a:solidFill>
                  <a:schemeClr val="dk1"/>
                </a:solidFill>
                <a:ea typeface="Open Sans"/>
                <a:cs typeface="Open Sans"/>
                <a:sym typeface="Open Sans"/>
              </a:rPr>
              <a:t>ISO 9001</a:t>
            </a:r>
          </a:p>
          <a:p>
            <a:r>
              <a:rPr lang="en-AU" sz="675" dirty="0">
                <a:solidFill>
                  <a:schemeClr val="dk1"/>
                </a:solidFill>
                <a:ea typeface="Open Sans"/>
                <a:cs typeface="Open Sans"/>
                <a:sym typeface="Open Sans"/>
              </a:rPr>
              <a:t>Quality Environmental Management</a:t>
            </a:r>
          </a:p>
        </p:txBody>
      </p:sp>
      <p:sp>
        <p:nvSpPr>
          <p:cNvPr id="81" name="Shape 190">
            <a:extLst>
              <a:ext uri="{FF2B5EF4-FFF2-40B4-BE49-F238E27FC236}">
                <a16:creationId xmlns:a16="http://schemas.microsoft.com/office/drawing/2014/main" id="{9F6B4A42-1912-411D-BA51-571F21B5DB40}"/>
              </a:ext>
            </a:extLst>
          </p:cNvPr>
          <p:cNvSpPr txBox="1"/>
          <p:nvPr/>
        </p:nvSpPr>
        <p:spPr>
          <a:xfrm>
            <a:off x="2728786" y="5674370"/>
            <a:ext cx="631235" cy="513026"/>
          </a:xfrm>
          <a:prstGeom prst="rect">
            <a:avLst/>
          </a:prstGeom>
          <a:noFill/>
          <a:ln>
            <a:noFill/>
          </a:ln>
        </p:spPr>
        <p:txBody>
          <a:bodyPr wrap="square" lIns="0" tIns="0" rIns="0" bIns="0" anchor="t" anchorCtr="0">
            <a:noAutofit/>
          </a:bodyPr>
          <a:lstStyle/>
          <a:p>
            <a:r>
              <a:rPr lang="en-AU" sz="675" dirty="0">
                <a:solidFill>
                  <a:schemeClr val="dk1"/>
                </a:solidFill>
                <a:ea typeface="Open Sans"/>
                <a:cs typeface="Open Sans"/>
                <a:sym typeface="Open Sans"/>
              </a:rPr>
              <a:t>ISO 14001</a:t>
            </a:r>
          </a:p>
          <a:p>
            <a:r>
              <a:rPr lang="en-AU" sz="675" dirty="0">
                <a:solidFill>
                  <a:schemeClr val="dk1"/>
                </a:solidFill>
                <a:ea typeface="Open Sans"/>
                <a:cs typeface="Open Sans"/>
                <a:sym typeface="Open Sans"/>
              </a:rPr>
              <a:t>Management Systems Accredited</a:t>
            </a:r>
          </a:p>
        </p:txBody>
      </p:sp>
    </p:spTree>
    <p:custDataLst>
      <p:tags r:id="rId1"/>
    </p:custDataLst>
    <p:extLst>
      <p:ext uri="{BB962C8B-B14F-4D97-AF65-F5344CB8AC3E}">
        <p14:creationId xmlns:p14="http://schemas.microsoft.com/office/powerpoint/2010/main" val="3998960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12BAF7-5842-4459-BEE1-87181C960AC3}"/>
              </a:ext>
            </a:extLst>
          </p:cNvPr>
          <p:cNvSpPr>
            <a:spLocks noGrp="1"/>
          </p:cNvSpPr>
          <p:nvPr>
            <p:ph type="sldNum" sz="quarter" idx="11"/>
          </p:nvPr>
        </p:nvSpPr>
        <p:spPr/>
        <p:txBody>
          <a:bodyPr/>
          <a:lstStyle/>
          <a:p>
            <a:fld id="{4B73C415-D670-4716-A5EC-CC4D52CA2BAC}" type="slidenum">
              <a:rPr lang="en-ZA" smtClean="0"/>
              <a:pPr/>
              <a:t>6</a:t>
            </a:fld>
            <a:endParaRPr lang="en-ZA" dirty="0"/>
          </a:p>
        </p:txBody>
      </p:sp>
      <p:sp>
        <p:nvSpPr>
          <p:cNvPr id="25" name="Text Placeholder 24">
            <a:extLst>
              <a:ext uri="{FF2B5EF4-FFF2-40B4-BE49-F238E27FC236}">
                <a16:creationId xmlns:a16="http://schemas.microsoft.com/office/drawing/2014/main" id="{3FEE1D43-6E54-42F2-8C64-874BC20185C5}"/>
              </a:ext>
            </a:extLst>
          </p:cNvPr>
          <p:cNvSpPr>
            <a:spLocks noGrp="1"/>
          </p:cNvSpPr>
          <p:nvPr>
            <p:ph type="body" sz="half" idx="2"/>
          </p:nvPr>
        </p:nvSpPr>
        <p:spPr>
          <a:xfrm>
            <a:off x="537029" y="824643"/>
            <a:ext cx="4234997" cy="5044345"/>
          </a:xfrm>
        </p:spPr>
        <p:txBody>
          <a:bodyPr/>
          <a:lstStyle/>
          <a:p>
            <a:r>
              <a:rPr lang="en-PH" dirty="0"/>
              <a:t>27 April 2018</a:t>
            </a:r>
          </a:p>
          <a:p>
            <a:endParaRPr lang="en-PH" dirty="0"/>
          </a:p>
          <a:p>
            <a:r>
              <a:rPr lang="en-PH" i="1" dirty="0"/>
              <a:t>“</a:t>
            </a:r>
            <a:r>
              <a:rPr lang="en-PH" i="1" dirty="0" err="1"/>
              <a:t>Defence</a:t>
            </a:r>
            <a:r>
              <a:rPr lang="en-PH" i="1" dirty="0"/>
              <a:t> has adopted the Hazardous Chemicals Hazard Reduction Program Plan 2016-19 to manage and reduce the risks involved with the use, handling and storage of hazardous chemicals.</a:t>
            </a:r>
          </a:p>
          <a:p>
            <a:r>
              <a:rPr lang="en-PH" i="1" dirty="0"/>
              <a:t>D</a:t>
            </a:r>
            <a:r>
              <a:rPr lang="en-US" i="1" dirty="0" err="1"/>
              <a:t>efence</a:t>
            </a:r>
            <a:r>
              <a:rPr lang="en-US" i="1" dirty="0"/>
              <a:t> is committed to eliminating or substituting hazardous chemicals wherever possible.”</a:t>
            </a:r>
          </a:p>
          <a:p>
            <a:r>
              <a:rPr lang="en-PH" i="1" dirty="0"/>
              <a:t>“I have directed </a:t>
            </a:r>
            <a:r>
              <a:rPr lang="en-PH" i="1" dirty="0" err="1"/>
              <a:t>Defence</a:t>
            </a:r>
            <a:r>
              <a:rPr lang="en-PH" i="1" dirty="0"/>
              <a:t> to assess alternative products as a priority within that work.”</a:t>
            </a:r>
          </a:p>
          <a:p>
            <a:r>
              <a:rPr lang="en-PH" dirty="0"/>
              <a:t>THE HON CHIRSTOPHER PYNE MP</a:t>
            </a:r>
            <a:br>
              <a:rPr lang="en-PH" dirty="0"/>
            </a:br>
            <a:r>
              <a:rPr lang="en-PH" dirty="0"/>
              <a:t>MINISTER FOR DEFENCE INDUSTRY</a:t>
            </a:r>
            <a:br>
              <a:rPr lang="en-PH" dirty="0"/>
            </a:br>
            <a:r>
              <a:rPr lang="en-PH" dirty="0"/>
              <a:t>LEADER OF THE HOUSE</a:t>
            </a:r>
            <a:br>
              <a:rPr lang="en-PH" dirty="0"/>
            </a:br>
            <a:r>
              <a:rPr lang="en-PH" dirty="0"/>
              <a:t>MEMBER FOR STURT</a:t>
            </a:r>
          </a:p>
        </p:txBody>
      </p:sp>
      <p:pic>
        <p:nvPicPr>
          <p:cNvPr id="27" name="Picture 26">
            <a:extLst>
              <a:ext uri="{FF2B5EF4-FFF2-40B4-BE49-F238E27FC236}">
                <a16:creationId xmlns:a16="http://schemas.microsoft.com/office/drawing/2014/main" id="{36BF0A24-FD6E-4091-98DB-DCFCF9F59703}"/>
              </a:ext>
            </a:extLst>
          </p:cNvPr>
          <p:cNvPicPr>
            <a:picLocks noChangeAspect="1"/>
          </p:cNvPicPr>
          <p:nvPr/>
        </p:nvPicPr>
        <p:blipFill rotWithShape="1">
          <a:blip r:embed="rId3"/>
          <a:srcRect l="789" r="62433"/>
          <a:stretch/>
        </p:blipFill>
        <p:spPr>
          <a:xfrm>
            <a:off x="5845217" y="350872"/>
            <a:ext cx="4025171" cy="6156255"/>
          </a:xfrm>
          <a:prstGeom prst="rect">
            <a:avLst/>
          </a:prstGeom>
        </p:spPr>
      </p:pic>
      <p:pic>
        <p:nvPicPr>
          <p:cNvPr id="28" name="Picture 27">
            <a:extLst>
              <a:ext uri="{FF2B5EF4-FFF2-40B4-BE49-F238E27FC236}">
                <a16:creationId xmlns:a16="http://schemas.microsoft.com/office/drawing/2014/main" id="{56C65F14-AE23-467B-8E83-31B70D3ECFD4}"/>
              </a:ext>
            </a:extLst>
          </p:cNvPr>
          <p:cNvPicPr>
            <a:picLocks noChangeAspect="1"/>
          </p:cNvPicPr>
          <p:nvPr/>
        </p:nvPicPr>
        <p:blipFill rotWithShape="1">
          <a:blip r:embed="rId3"/>
          <a:srcRect l="80247" t="58844" r="4297" b="3224"/>
          <a:stretch/>
        </p:blipFill>
        <p:spPr>
          <a:xfrm>
            <a:off x="8909050" y="3303214"/>
            <a:ext cx="2095500" cy="2892763"/>
          </a:xfrm>
          <a:prstGeom prst="rect">
            <a:avLst/>
          </a:prstGeom>
        </p:spPr>
      </p:pic>
    </p:spTree>
    <p:custDataLst>
      <p:tags r:id="rId1"/>
    </p:custDataLst>
    <p:extLst>
      <p:ext uri="{BB962C8B-B14F-4D97-AF65-F5344CB8AC3E}">
        <p14:creationId xmlns:p14="http://schemas.microsoft.com/office/powerpoint/2010/main" val="3570644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E9BA9054-FFC1-48BF-BB05-3BCAD4B11BA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2000" y="33373"/>
            <a:ext cx="5472000" cy="3648000"/>
          </a:xfrm>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a:xfrm>
            <a:off x="680728" y="4573952"/>
            <a:ext cx="4974545" cy="1343025"/>
          </a:xfrm>
        </p:spPr>
        <p:txBody>
          <a:bodyPr/>
          <a:lstStyle/>
          <a:p>
            <a:pPr lvl="0"/>
            <a:r>
              <a:rPr lang="en-AU" b="1" spc="0" dirty="0"/>
              <a:t>WHS 2011</a:t>
            </a:r>
            <a:br>
              <a:rPr lang="en-AU" b="1" spc="0" dirty="0"/>
            </a:br>
            <a:r>
              <a:rPr lang="en-AU" b="1" spc="0" dirty="0"/>
              <a:t>Conformance</a:t>
            </a:r>
            <a:endParaRPr lang="en-PH" b="1" spc="0" dirty="0"/>
          </a:p>
        </p:txBody>
      </p:sp>
      <p:cxnSp>
        <p:nvCxnSpPr>
          <p:cNvPr id="12" name="Straight Connector 11" title="Divider Line">
            <a:extLst>
              <a:ext uri="{FF2B5EF4-FFF2-40B4-BE49-F238E27FC236}">
                <a16:creationId xmlns:a16="http://schemas.microsoft.com/office/drawing/2014/main" id="{3E48293B-B086-4048-863C-47E7C47880A1}"/>
              </a:ext>
            </a:extLst>
          </p:cNvPr>
          <p:cNvCxnSpPr>
            <a:cxnSpLocks/>
          </p:cNvCxnSpPr>
          <p:nvPr/>
        </p:nvCxnSpPr>
        <p:spPr bwMode="gray">
          <a:xfrm>
            <a:off x="680728" y="6083665"/>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ZA" smtClean="0"/>
              <a:pPr/>
              <a:t>7</a:t>
            </a:fld>
            <a:endParaRPr lang="en-ZA" dirty="0"/>
          </a:p>
        </p:txBody>
      </p:sp>
      <p:sp>
        <p:nvSpPr>
          <p:cNvPr id="22" name="Content Placeholder 1">
            <a:extLst>
              <a:ext uri="{FF2B5EF4-FFF2-40B4-BE49-F238E27FC236}">
                <a16:creationId xmlns:a16="http://schemas.microsoft.com/office/drawing/2014/main" id="{E5D280C5-92AE-4619-A1A8-A8F3FF3CACB5}"/>
              </a:ext>
            </a:extLst>
          </p:cNvPr>
          <p:cNvSpPr>
            <a:spLocks noGrp="1"/>
          </p:cNvSpPr>
          <p:nvPr>
            <p:ph idx="1"/>
          </p:nvPr>
        </p:nvSpPr>
        <p:spPr>
          <a:xfrm>
            <a:off x="6288002" y="442688"/>
            <a:ext cx="5422553" cy="5636650"/>
          </a:xfrm>
        </p:spPr>
        <p:txBody>
          <a:bodyPr anchor="b"/>
          <a:lstStyle/>
          <a:p>
            <a:r>
              <a:rPr lang="en-US" sz="1400" dirty="0">
                <a:solidFill>
                  <a:schemeClr val="tx2"/>
                </a:solidFill>
                <a:latin typeface="HelveticaNeueLT Std Lt" panose="020B0403020202020204" pitchFamily="34" charset="0"/>
              </a:rPr>
              <a:t>Extract from </a:t>
            </a:r>
            <a:r>
              <a:rPr lang="en-US" sz="1400" dirty="0" err="1">
                <a:solidFill>
                  <a:schemeClr val="tx2"/>
                </a:solidFill>
                <a:latin typeface="HelveticaNeueLT Std Lt" panose="020B0403020202020204" pitchFamily="34" charset="0"/>
              </a:rPr>
              <a:t>Defence</a:t>
            </a:r>
            <a:r>
              <a:rPr lang="en-US" sz="1400" dirty="0">
                <a:solidFill>
                  <a:schemeClr val="tx2"/>
                </a:solidFill>
                <a:latin typeface="HelveticaNeueLT Std Lt" panose="020B0403020202020204" pitchFamily="34" charset="0"/>
              </a:rPr>
              <a:t> Policy</a:t>
            </a:r>
            <a:br>
              <a:rPr lang="en-US" sz="1400" dirty="0">
                <a:solidFill>
                  <a:schemeClr val="tx2"/>
                </a:solidFill>
                <a:latin typeface="HelveticaNeueLT Std Lt" panose="020B0403020202020204" pitchFamily="34" charset="0"/>
              </a:rPr>
            </a:br>
            <a:r>
              <a:rPr lang="en-US" sz="1400" dirty="0">
                <a:solidFill>
                  <a:schemeClr val="tx2"/>
                </a:solidFill>
                <a:latin typeface="HelveticaNeueLT Std Lt" panose="020B0403020202020204" pitchFamily="34" charset="0"/>
              </a:rPr>
              <a:t>Date of release: July 2017 Current as at: July 2017 </a:t>
            </a:r>
            <a:br>
              <a:rPr lang="en-US" sz="1400" dirty="0">
                <a:solidFill>
                  <a:schemeClr val="tx2"/>
                </a:solidFill>
                <a:latin typeface="HelveticaNeueLT Std Lt" panose="020B0403020202020204" pitchFamily="34" charset="0"/>
              </a:rPr>
            </a:br>
            <a:r>
              <a:rPr lang="en-US" sz="1400" dirty="0">
                <a:solidFill>
                  <a:schemeClr val="tx2"/>
                </a:solidFill>
                <a:latin typeface="HelveticaNeueLT Std Lt" panose="020B0403020202020204" pitchFamily="34" charset="0"/>
              </a:rPr>
              <a:t>Procedure 06 – Hazardous Chemicals Risk Management</a:t>
            </a:r>
            <a:endParaRPr lang="en-PH" sz="1400" dirty="0">
              <a:solidFill>
                <a:schemeClr val="tx2"/>
              </a:solidFill>
              <a:latin typeface="HelveticaNeueLT Std Lt" panose="020B0403020202020204" pitchFamily="34" charset="0"/>
            </a:endParaRPr>
          </a:p>
          <a:p>
            <a:r>
              <a:rPr lang="en-US" dirty="0">
                <a:solidFill>
                  <a:schemeClr val="tx2"/>
                </a:solidFill>
                <a:latin typeface="HelveticaNeueLT Std Lt" panose="020B0403020202020204" pitchFamily="34" charset="0"/>
              </a:rPr>
              <a:t>9. Any risks to health and safety from hazardous chemicals </a:t>
            </a:r>
            <a:r>
              <a:rPr lang="en-US" dirty="0">
                <a:solidFill>
                  <a:schemeClr val="tx2"/>
                </a:solidFill>
                <a:latin typeface="HelveticaNeueLT Std Med" panose="020B0604020202020204" pitchFamily="34" charset="0"/>
              </a:rPr>
              <a:t>must be controlled </a:t>
            </a:r>
            <a:r>
              <a:rPr lang="en-US" dirty="0">
                <a:solidFill>
                  <a:schemeClr val="tx2"/>
                </a:solidFill>
                <a:latin typeface="HelveticaNeueLT Std Lt" panose="020B0403020202020204" pitchFamily="34" charset="0"/>
              </a:rPr>
              <a:t>by implementing measures using the hierarchy of controls.</a:t>
            </a:r>
          </a:p>
          <a:p>
            <a:r>
              <a:rPr lang="en-US" dirty="0">
                <a:solidFill>
                  <a:schemeClr val="tx2"/>
                </a:solidFill>
                <a:latin typeface="HelveticaNeueLT Std Lt" panose="020B0403020202020204" pitchFamily="34" charset="0"/>
              </a:rPr>
              <a:t>10. The primary aim is to eliminate a hazard. If this is not reasonably practicable, </a:t>
            </a:r>
            <a:r>
              <a:rPr lang="en-US" dirty="0">
                <a:solidFill>
                  <a:schemeClr val="tx2"/>
                </a:solidFill>
                <a:latin typeface="HelveticaNeueLT Std Med" panose="020B0604020202020204" pitchFamily="34" charset="0"/>
              </a:rPr>
              <a:t>the associated risk must be </a:t>
            </a:r>
            <a:r>
              <a:rPr lang="en-US" dirty="0" err="1">
                <a:solidFill>
                  <a:schemeClr val="tx2"/>
                </a:solidFill>
                <a:latin typeface="HelveticaNeueLT Std Med" panose="020B0604020202020204" pitchFamily="34" charset="0"/>
              </a:rPr>
              <a:t>minimised</a:t>
            </a:r>
            <a:r>
              <a:rPr lang="en-US" dirty="0">
                <a:solidFill>
                  <a:schemeClr val="tx2"/>
                </a:solidFill>
                <a:latin typeface="HelveticaNeueLT Std Med" panose="020B0604020202020204" pitchFamily="34" charset="0"/>
              </a:rPr>
              <a:t> by using one or more of the following strategies</a:t>
            </a:r>
            <a:r>
              <a:rPr lang="en-US" dirty="0">
                <a:solidFill>
                  <a:schemeClr val="tx2"/>
                </a:solidFill>
                <a:latin typeface="HelveticaNeueLT Std Lt" panose="020B0403020202020204" pitchFamily="34" charset="0"/>
              </a:rPr>
              <a:t>; substitution, isolation and engineering controls.</a:t>
            </a:r>
          </a:p>
          <a:p>
            <a:r>
              <a:rPr lang="en-US" dirty="0">
                <a:solidFill>
                  <a:schemeClr val="tx2"/>
                </a:solidFill>
                <a:latin typeface="HelveticaNeueLT Std Lt" panose="020B0403020202020204" pitchFamily="34" charset="0"/>
              </a:rPr>
              <a:t>11. After these strategies have been implemented (so far as is reasonably practicable), the residual risk may be reduced by administrative controls and, as the final strategy, personal protective equipment may be used. Both administrative control measures and personal protective equipment </a:t>
            </a:r>
            <a:r>
              <a:rPr lang="en-US" dirty="0">
                <a:solidFill>
                  <a:schemeClr val="tx2"/>
                </a:solidFill>
                <a:latin typeface="HelveticaNeueLT Std Med" panose="020B0604020202020204" pitchFamily="34" charset="0"/>
              </a:rPr>
              <a:t>rely on human </a:t>
            </a:r>
            <a:r>
              <a:rPr lang="en-US" dirty="0" err="1">
                <a:solidFill>
                  <a:schemeClr val="tx2"/>
                </a:solidFill>
                <a:latin typeface="HelveticaNeueLT Std Med" panose="020B0604020202020204" pitchFamily="34" charset="0"/>
              </a:rPr>
              <a:t>behaviour</a:t>
            </a:r>
            <a:r>
              <a:rPr lang="en-US" dirty="0">
                <a:solidFill>
                  <a:schemeClr val="tx2"/>
                </a:solidFill>
                <a:latin typeface="HelveticaNeueLT Std Med" panose="020B0604020202020204" pitchFamily="34" charset="0"/>
              </a:rPr>
              <a:t> </a:t>
            </a:r>
            <a:r>
              <a:rPr lang="en-US" dirty="0">
                <a:solidFill>
                  <a:schemeClr val="tx2"/>
                </a:solidFill>
                <a:latin typeface="HelveticaNeueLT Std Lt" panose="020B0403020202020204" pitchFamily="34" charset="0"/>
              </a:rPr>
              <a:t>and supervision and when used on their own, </a:t>
            </a:r>
            <a:r>
              <a:rPr lang="en-US" dirty="0">
                <a:solidFill>
                  <a:schemeClr val="tx2"/>
                </a:solidFill>
                <a:latin typeface="HelveticaNeueLT Std Med" panose="020B0604020202020204" pitchFamily="34" charset="0"/>
              </a:rPr>
              <a:t>tend to be the least effective ways of </a:t>
            </a:r>
            <a:r>
              <a:rPr lang="en-US" dirty="0" err="1">
                <a:solidFill>
                  <a:schemeClr val="tx2"/>
                </a:solidFill>
                <a:latin typeface="HelveticaNeueLT Std Med" panose="020B0604020202020204" pitchFamily="34" charset="0"/>
              </a:rPr>
              <a:t>minimising</a:t>
            </a:r>
            <a:r>
              <a:rPr lang="en-US" dirty="0">
                <a:solidFill>
                  <a:schemeClr val="tx2"/>
                </a:solidFill>
                <a:latin typeface="HelveticaNeueLT Std Med" panose="020B0604020202020204" pitchFamily="34" charset="0"/>
              </a:rPr>
              <a:t> risks</a:t>
            </a:r>
            <a:r>
              <a:rPr lang="en-US" dirty="0">
                <a:solidFill>
                  <a:schemeClr val="tx2"/>
                </a:solidFill>
                <a:latin typeface="HelveticaNeueLT Std Lt" panose="020B0403020202020204" pitchFamily="34" charset="0"/>
              </a:rPr>
              <a:t>.</a:t>
            </a:r>
          </a:p>
        </p:txBody>
      </p:sp>
    </p:spTree>
    <p:custDataLst>
      <p:tags r:id="rId1"/>
    </p:custDataLst>
    <p:extLst>
      <p:ext uri="{BB962C8B-B14F-4D97-AF65-F5344CB8AC3E}">
        <p14:creationId xmlns:p14="http://schemas.microsoft.com/office/powerpoint/2010/main" val="632503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047D203-AA0D-4487-A7F8-7EAABC429EC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142" b="12836"/>
          <a:stretch/>
        </p:blipFill>
        <p:spPr>
          <a:xfrm>
            <a:off x="0" y="-1"/>
            <a:ext cx="12192000" cy="6365363"/>
          </a:xfrm>
        </p:spPr>
      </p:pic>
      <p:sp>
        <p:nvSpPr>
          <p:cNvPr id="20" name="Rectangle 19" title="Dark semi-transparent background">
            <a:extLst>
              <a:ext uri="{FF2B5EF4-FFF2-40B4-BE49-F238E27FC236}">
                <a16:creationId xmlns:a16="http://schemas.microsoft.com/office/drawing/2014/main" id="{5159E9FA-E2FE-4ED3-AF77-6A386F661A9D}"/>
              </a:ext>
            </a:extLst>
          </p:cNvPr>
          <p:cNvSpPr/>
          <p:nvPr/>
        </p:nvSpPr>
        <p:spPr bwMode="gray">
          <a:xfrm>
            <a:off x="432000" y="0"/>
            <a:ext cx="11760000" cy="636536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Rectangle 29" descr="Light semi-transparent background" title="Light semi-transparent background">
            <a:extLst>
              <a:ext uri="{FF2B5EF4-FFF2-40B4-BE49-F238E27FC236}">
                <a16:creationId xmlns:a16="http://schemas.microsoft.com/office/drawing/2014/main" id="{2AFED906-603E-4575-A8EB-18849F6201A6}"/>
              </a:ext>
            </a:extLst>
          </p:cNvPr>
          <p:cNvSpPr/>
          <p:nvPr/>
        </p:nvSpPr>
        <p:spPr>
          <a:xfrm>
            <a:off x="-1"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5" name="Straight Connector 14" title="Divider Line">
            <a:extLst>
              <a:ext uri="{FF2B5EF4-FFF2-40B4-BE49-F238E27FC236}">
                <a16:creationId xmlns:a16="http://schemas.microsoft.com/office/drawing/2014/main" id="{642D433C-2521-498F-AEB8-751A77CDE32F}"/>
              </a:ext>
            </a:extLst>
          </p:cNvPr>
          <p:cNvCxnSpPr>
            <a:cxnSpLocks/>
          </p:cNvCxnSpPr>
          <p:nvPr/>
        </p:nvCxnSpPr>
        <p:spPr bwMode="gray">
          <a:xfrm>
            <a:off x="680728" y="5093535"/>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ZA" smtClean="0"/>
              <a:pPr/>
              <a:t>8</a:t>
            </a:fld>
            <a:endParaRPr lang="en-ZA" dirty="0"/>
          </a:p>
        </p:txBody>
      </p:sp>
      <p:sp>
        <p:nvSpPr>
          <p:cNvPr id="31" name="Content Placeholder 1">
            <a:extLst>
              <a:ext uri="{FF2B5EF4-FFF2-40B4-BE49-F238E27FC236}">
                <a16:creationId xmlns:a16="http://schemas.microsoft.com/office/drawing/2014/main" id="{7791EE52-BC51-48CD-AEAA-55B05CE06C23}"/>
              </a:ext>
            </a:extLst>
          </p:cNvPr>
          <p:cNvSpPr txBox="1">
            <a:spLocks/>
          </p:cNvSpPr>
          <p:nvPr/>
        </p:nvSpPr>
        <p:spPr>
          <a:xfrm>
            <a:off x="889199" y="1839192"/>
            <a:ext cx="5069987" cy="432261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bg1"/>
              </a:buClr>
            </a:pPr>
            <a:r>
              <a:rPr lang="en-PH" dirty="0">
                <a:solidFill>
                  <a:schemeClr val="tx2"/>
                </a:solidFill>
                <a:latin typeface="HelveticaNeueLT Std Lt" panose="020B0403020202020204" pitchFamily="34" charset="0"/>
              </a:rPr>
              <a:t>Using the hierarchy controls to assist in inventory reduction</a:t>
            </a:r>
          </a:p>
        </p:txBody>
      </p:sp>
      <p:pic>
        <p:nvPicPr>
          <p:cNvPr id="4" name="Picture 3">
            <a:extLst>
              <a:ext uri="{FF2B5EF4-FFF2-40B4-BE49-F238E27FC236}">
                <a16:creationId xmlns:a16="http://schemas.microsoft.com/office/drawing/2014/main" id="{B757BC48-D4A0-4E0D-9B28-0F96ADE8E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090" y="232718"/>
            <a:ext cx="6610590" cy="5929086"/>
          </a:xfrm>
          <a:prstGeom prst="rect">
            <a:avLst/>
          </a:prstGeom>
        </p:spPr>
      </p:pic>
      <p:sp>
        <p:nvSpPr>
          <p:cNvPr id="13" name="Title 1">
            <a:extLst>
              <a:ext uri="{FF2B5EF4-FFF2-40B4-BE49-F238E27FC236}">
                <a16:creationId xmlns:a16="http://schemas.microsoft.com/office/drawing/2014/main" id="{4EFFA079-62B6-4B98-90D5-F013849737C3}"/>
              </a:ext>
            </a:extLst>
          </p:cNvPr>
          <p:cNvSpPr>
            <a:spLocks noGrp="1"/>
          </p:cNvSpPr>
          <p:nvPr>
            <p:ph type="ctrTitle"/>
          </p:nvPr>
        </p:nvSpPr>
        <p:spPr bwMode="gray">
          <a:xfrm>
            <a:off x="680728" y="2370505"/>
            <a:ext cx="6299682" cy="2387600"/>
          </a:xfrm>
        </p:spPr>
        <p:txBody>
          <a:bodyPr/>
          <a:lstStyle/>
          <a:p>
            <a:r>
              <a:rPr lang="en-PH" b="1" spc="0" dirty="0">
                <a:solidFill>
                  <a:schemeClr val="tx2"/>
                </a:solidFill>
              </a:rPr>
              <a:t>WHS Driven Improvements</a:t>
            </a:r>
            <a:endParaRPr lang="en-ZA" b="1" spc="0" dirty="0">
              <a:solidFill>
                <a:schemeClr val="tx2"/>
              </a:solidFill>
            </a:endParaRPr>
          </a:p>
        </p:txBody>
      </p:sp>
    </p:spTree>
    <p:custDataLst>
      <p:tags r:id="rId1"/>
    </p:custDataLst>
    <p:extLst>
      <p:ext uri="{BB962C8B-B14F-4D97-AF65-F5344CB8AC3E}">
        <p14:creationId xmlns:p14="http://schemas.microsoft.com/office/powerpoint/2010/main" val="386031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94590C-17A4-48E6-BFFA-655C4E8C7332}"/>
              </a:ext>
            </a:extLst>
          </p:cNvPr>
          <p:cNvSpPr>
            <a:spLocks noGrp="1"/>
          </p:cNvSpPr>
          <p:nvPr>
            <p:ph type="sldNum" sz="quarter" idx="11"/>
          </p:nvPr>
        </p:nvSpPr>
        <p:spPr/>
        <p:txBody>
          <a:bodyPr/>
          <a:lstStyle/>
          <a:p>
            <a:fld id="{4B73C415-D670-4716-A5EC-CC4D52CA2BAC}" type="slidenum">
              <a:rPr lang="en-ZA" smtClean="0"/>
              <a:pPr/>
              <a:t>9</a:t>
            </a:fld>
            <a:endParaRPr lang="en-ZA" dirty="0"/>
          </a:p>
        </p:txBody>
      </p:sp>
      <p:sp>
        <p:nvSpPr>
          <p:cNvPr id="12" name="Text Placeholder 11">
            <a:extLst>
              <a:ext uri="{FF2B5EF4-FFF2-40B4-BE49-F238E27FC236}">
                <a16:creationId xmlns:a16="http://schemas.microsoft.com/office/drawing/2014/main" id="{62B3972B-556B-43A9-97FD-D545240A7CA5}"/>
              </a:ext>
            </a:extLst>
          </p:cNvPr>
          <p:cNvSpPr>
            <a:spLocks noGrp="1"/>
          </p:cNvSpPr>
          <p:nvPr>
            <p:ph type="body" sz="quarter" idx="27"/>
          </p:nvPr>
        </p:nvSpPr>
        <p:spPr>
          <a:xfrm>
            <a:off x="1204974" y="701683"/>
            <a:ext cx="4202368" cy="735800"/>
          </a:xfrm>
        </p:spPr>
        <p:txBody>
          <a:bodyPr/>
          <a:lstStyle/>
          <a:p>
            <a:r>
              <a:rPr lang="en-US" sz="2000" b="1" dirty="0"/>
              <a:t>Toxic chemical linked to Australian Navy veteran's Parkinson's </a:t>
            </a:r>
          </a:p>
        </p:txBody>
      </p:sp>
      <p:sp>
        <p:nvSpPr>
          <p:cNvPr id="14" name="Text Placeholder 13">
            <a:extLst>
              <a:ext uri="{FF2B5EF4-FFF2-40B4-BE49-F238E27FC236}">
                <a16:creationId xmlns:a16="http://schemas.microsoft.com/office/drawing/2014/main" id="{FD6126FE-497E-4093-A32B-4D09A45A5B85}"/>
              </a:ext>
            </a:extLst>
          </p:cNvPr>
          <p:cNvSpPr>
            <a:spLocks noGrp="1"/>
          </p:cNvSpPr>
          <p:nvPr>
            <p:ph type="body" sz="quarter" idx="30"/>
          </p:nvPr>
        </p:nvSpPr>
        <p:spPr>
          <a:xfrm>
            <a:off x="6906359" y="701683"/>
            <a:ext cx="3533508" cy="735749"/>
          </a:xfrm>
        </p:spPr>
        <p:txBody>
          <a:bodyPr/>
          <a:lstStyle/>
          <a:p>
            <a:r>
              <a:rPr lang="en-US" sz="2000" b="1" dirty="0"/>
              <a:t>NZ Navy veteran’s landmark compensation deal</a:t>
            </a:r>
          </a:p>
        </p:txBody>
      </p:sp>
      <p:pic>
        <p:nvPicPr>
          <p:cNvPr id="16" name="Picture 15">
            <a:extLst>
              <a:ext uri="{FF2B5EF4-FFF2-40B4-BE49-F238E27FC236}">
                <a16:creationId xmlns:a16="http://schemas.microsoft.com/office/drawing/2014/main" id="{EABFE94E-194B-456B-8FBF-62BB02AC2D60}"/>
              </a:ext>
            </a:extLst>
          </p:cNvPr>
          <p:cNvPicPr>
            <a:picLocks noChangeAspect="1"/>
          </p:cNvPicPr>
          <p:nvPr/>
        </p:nvPicPr>
        <p:blipFill>
          <a:blip r:embed="rId3"/>
          <a:stretch>
            <a:fillRect/>
          </a:stretch>
        </p:blipFill>
        <p:spPr>
          <a:xfrm>
            <a:off x="1857822" y="1525609"/>
            <a:ext cx="2896672" cy="327797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AA446AA-10A5-42B3-A92A-6EFEB659C261}"/>
              </a:ext>
            </a:extLst>
          </p:cNvPr>
          <p:cNvPicPr>
            <a:picLocks noChangeAspect="1"/>
          </p:cNvPicPr>
          <p:nvPr/>
        </p:nvPicPr>
        <p:blipFill>
          <a:blip r:embed="rId4"/>
          <a:stretch>
            <a:fillRect/>
          </a:stretch>
        </p:blipFill>
        <p:spPr>
          <a:xfrm>
            <a:off x="7309500" y="1473936"/>
            <a:ext cx="3396087" cy="3381321"/>
          </a:xfrm>
          <a:prstGeom prst="rect">
            <a:avLst/>
          </a:prstGeom>
          <a:ln>
            <a:noFill/>
          </a:ln>
          <a:effectLst>
            <a:outerShdw blurRad="292100" dist="139700" dir="2700000" algn="tl" rotWithShape="0">
              <a:srgbClr val="333333">
                <a:alpha val="65000"/>
              </a:srgbClr>
            </a:outerShdw>
          </a:effectLst>
        </p:spPr>
      </p:pic>
      <p:sp>
        <p:nvSpPr>
          <p:cNvPr id="18" name="Text Placeholder 5">
            <a:extLst>
              <a:ext uri="{FF2B5EF4-FFF2-40B4-BE49-F238E27FC236}">
                <a16:creationId xmlns:a16="http://schemas.microsoft.com/office/drawing/2014/main" id="{419A65FB-9E43-48BE-BCC8-A7D89EA6BF87}"/>
              </a:ext>
            </a:extLst>
          </p:cNvPr>
          <p:cNvSpPr txBox="1">
            <a:spLocks/>
          </p:cNvSpPr>
          <p:nvPr/>
        </p:nvSpPr>
        <p:spPr>
          <a:xfrm>
            <a:off x="1204974" y="5088102"/>
            <a:ext cx="4270206" cy="847082"/>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dirty="0">
                <a:solidFill>
                  <a:schemeClr val="bg2">
                    <a:lumMod val="25000"/>
                  </a:schemeClr>
                </a:solidFill>
                <a:latin typeface="HelveticaNeueLT Std Lt" panose="020B0403020202020204" pitchFamily="34" charset="0"/>
                <a:ea typeface="Open Sans"/>
                <a:cs typeface="Open Sans"/>
                <a:sym typeface="Open Sans"/>
              </a:rPr>
              <a:t>The Australian Navy left Keith Bailey with Parkinson's disease as a result of exposure to the industrial solvent trichloroethylene (TCE)</a:t>
            </a:r>
          </a:p>
        </p:txBody>
      </p:sp>
      <p:sp>
        <p:nvSpPr>
          <p:cNvPr id="19" name="Text Placeholder 5">
            <a:extLst>
              <a:ext uri="{FF2B5EF4-FFF2-40B4-BE49-F238E27FC236}">
                <a16:creationId xmlns:a16="http://schemas.microsoft.com/office/drawing/2014/main" id="{55532BFF-DC61-4D5F-9817-EB7F278EEE2A}"/>
              </a:ext>
            </a:extLst>
          </p:cNvPr>
          <p:cNvSpPr txBox="1">
            <a:spLocks/>
          </p:cNvSpPr>
          <p:nvPr/>
        </p:nvSpPr>
        <p:spPr>
          <a:xfrm>
            <a:off x="6906359" y="5088102"/>
            <a:ext cx="4202368" cy="847082"/>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dirty="0">
                <a:solidFill>
                  <a:schemeClr val="bg2">
                    <a:lumMod val="25000"/>
                  </a:schemeClr>
                </a:solidFill>
                <a:latin typeface="HelveticaNeueLT Std Lt" panose="020B0403020202020204" pitchFamily="34" charset="0"/>
                <a:ea typeface="Open Sans"/>
                <a:cs typeface="Open Sans"/>
                <a:sym typeface="Open Sans"/>
              </a:rPr>
              <a:t>Landmark compensation pay-out to a New Zealand Navy Veteran who proved links between exposure to the solvent and Parkinson’s disease</a:t>
            </a:r>
          </a:p>
        </p:txBody>
      </p:sp>
    </p:spTree>
    <p:custDataLst>
      <p:tags r:id="rId1"/>
    </p:custDataLst>
    <p:extLst>
      <p:ext uri="{BB962C8B-B14F-4D97-AF65-F5344CB8AC3E}">
        <p14:creationId xmlns:p14="http://schemas.microsoft.com/office/powerpoint/2010/main" val="11305385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AldTE4Ld"/>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nvirofluid">
      <a:dk1>
        <a:srgbClr val="005983"/>
      </a:dk1>
      <a:lt1>
        <a:srgbClr val="FFFFFF"/>
      </a:lt1>
      <a:dk2>
        <a:srgbClr val="004E29"/>
      </a:dk2>
      <a:lt2>
        <a:srgbClr val="D9D9D9"/>
      </a:lt2>
      <a:accent1>
        <a:srgbClr val="005983"/>
      </a:accent1>
      <a:accent2>
        <a:srgbClr val="6C6C6C"/>
      </a:accent2>
      <a:accent3>
        <a:srgbClr val="006938"/>
      </a:accent3>
      <a:accent4>
        <a:srgbClr val="009946"/>
      </a:accent4>
      <a:accent5>
        <a:srgbClr val="4A7260"/>
      </a:accent5>
      <a:accent6>
        <a:srgbClr val="70AD47"/>
      </a:accent6>
      <a:hlink>
        <a:srgbClr val="FFFFFF"/>
      </a:hlink>
      <a:folHlink>
        <a:srgbClr val="F2F2F2"/>
      </a:folHlink>
    </a:clrScheme>
    <a:fontScheme name="Custom 4">
      <a:majorFont>
        <a:latin typeface="Exo"/>
        <a:ea typeface=""/>
        <a:cs typeface=""/>
      </a:majorFont>
      <a:minorFont>
        <a:latin typeface="HelveticaNeue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ch Pitch Deck_SB - v6.potx" id="{93EB355F-44AA-4C3B-B422-06FEF3368D10}" vid="{6D3ED4B3-79CD-40AE-9163-46339FA987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 pitch deck</Template>
  <TotalTime>0</TotalTime>
  <Words>1275</Words>
  <Application>Microsoft Office PowerPoint</Application>
  <PresentationFormat>Widescreen</PresentationFormat>
  <Paragraphs>222</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HelveticaNeueLT Std</vt:lpstr>
      <vt:lpstr>Calibri</vt:lpstr>
      <vt:lpstr>HelveticaNeueLT Std Med</vt:lpstr>
      <vt:lpstr>HelveticaNeueLT Std Lt</vt:lpstr>
      <vt:lpstr>Arial</vt:lpstr>
      <vt:lpstr>HelveticaNeue</vt:lpstr>
      <vt:lpstr>Times New Roman</vt:lpstr>
      <vt:lpstr>Exo</vt:lpstr>
      <vt:lpstr>Office Theme</vt:lpstr>
      <vt:lpstr>Welcome</vt:lpstr>
      <vt:lpstr>We are the exclusive distributor and wholesaler for Envirofluid in Canada.</vt:lpstr>
      <vt:lpstr>Mission</vt:lpstr>
      <vt:lpstr>Our Value Proposition</vt:lpstr>
      <vt:lpstr>Why choose us?</vt:lpstr>
      <vt:lpstr>PowerPoint Presentation</vt:lpstr>
      <vt:lpstr>WHS 2011 Conformance</vt:lpstr>
      <vt:lpstr>WHS Driven Improvements</vt:lpstr>
      <vt:lpstr>PowerPoint Presentation</vt:lpstr>
      <vt:lpstr>AWD Manufacturing</vt:lpstr>
      <vt:lpstr>Pipe Laundry</vt:lpstr>
      <vt:lpstr>Pipe Mandrel Bending Lubrication</vt:lpstr>
      <vt:lpstr>AWD Flushing Systems</vt:lpstr>
      <vt:lpstr>Reduced Through Life  Sustainment Costs</vt:lpstr>
      <vt:lpstr>Navy’s multi million question on LHD’s</vt:lpstr>
      <vt:lpstr>Product Substitution </vt:lpstr>
      <vt:lpstr>Carbon Removal</vt:lpstr>
      <vt:lpstr>Rust Removal</vt:lpstr>
      <vt:lpstr>Collins Class &amp; ANZAC Frigates </vt:lpstr>
      <vt:lpstr>HMAS Perth</vt:lpstr>
      <vt:lpstr>ASC</vt:lpstr>
      <vt:lpstr>Helping the Environment </vt:lpstr>
      <vt:lpstr>Heavy Vehicle Service Centre</vt:lpstr>
      <vt:lpstr>Aviation Maintenance Workshop</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2018-10-23T07:01:43Z</dcterms:created>
  <dcterms:modified xsi:type="dcterms:W3CDTF">2021-04-28T17:49:59Z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2018-08-01T18:58:27.2090037Z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ArticulateGUID">
    <vt:lpwstr>8D872C42-2CFA-4E74-8F06-D78093A340CA</vt:lpwstr>
  </property>
  <property fmtid="{D5CDD505-2E9C-101B-9397-08002B2CF9AE}" pid="11" name="ArticulatePath">
    <vt:lpwstr>https://environmentalfluidsyste-my.sharepoint.com/personal/chelsea_duncan_envirofluid_com/Documents/Web Materials/Presentations/Vestas/Triple7 BioTech</vt:lpwstr>
  </property>
</Properties>
</file>