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2" r:id="rId3"/>
    <p:sldId id="260" r:id="rId4"/>
    <p:sldId id="286" r:id="rId5"/>
    <p:sldId id="311" r:id="rId6"/>
    <p:sldId id="318" r:id="rId7"/>
    <p:sldId id="323" r:id="rId8"/>
    <p:sldId id="324" r:id="rId9"/>
    <p:sldId id="290" r:id="rId10"/>
    <p:sldId id="313" r:id="rId11"/>
    <p:sldId id="314" r:id="rId12"/>
    <p:sldId id="287" r:id="rId13"/>
    <p:sldId id="289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928"/>
    <a:srgbClr val="1F233D"/>
    <a:srgbClr val="5C5946"/>
    <a:srgbClr val="D7D7DE"/>
    <a:srgbClr val="020606"/>
    <a:srgbClr val="42382F"/>
    <a:srgbClr val="C2A899"/>
    <a:srgbClr val="272320"/>
    <a:srgbClr val="9DA0A1"/>
    <a:srgbClr val="28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05757-EE97-411E-9731-6106F808F352}" v="1" dt="2020-04-10T21:23:27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2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7" d="100"/>
        <a:sy n="47" d="100"/>
      </p:scale>
      <p:origin x="0" y="-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4CAD-0FC5-449A-B60F-317F4C11B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9C495-B48A-49EF-9872-4920F6036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DD5EA-CF2C-44A4-B3B1-C9D3D136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196E3-5DD5-485B-B3E9-683167FC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371DE-702E-4089-BF65-B437B306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A391-EFBC-4524-9300-AE4924EB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FE822-2B9E-4185-8B73-BF440C93E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9F232-857B-42B0-8829-393B624D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217D-AFB4-4F89-9B0C-EC814EBF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A6DA8-F668-40C5-9668-E03F514E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F020E-9395-4472-9CB4-E6077E71E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B7CB1-20DC-4946-9492-703A132C3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A8BA4-1D38-4A20-B561-B63BAD78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3E0B1-0C19-4608-AB84-0431AD0B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E9F09-A715-4CEB-A5CA-C4BF94BD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4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C40F-6A6B-497B-978D-BBF679B4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18F4-A4C3-448A-BA1A-25FD760B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3BB9C-38E8-4A44-94DC-618209AD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E4D6A-AB0A-4C8A-81BE-7DCFED21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3A3D4-E98C-4179-9D17-35B97A44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8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55B4-F864-4C45-A9DC-6D050375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DB158-B628-4B1D-97AC-4D5B4860A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41652-8C63-4486-A1C2-1397B633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758D5-C96F-4805-A4DB-C65AD1C9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4A3D-7A07-4281-953B-F2FCC136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F74C-EA68-445E-AB2E-53782516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2EB4C-C3FA-4921-8EBB-213917F7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EB4D8-3147-46ED-8F8F-EF4C40304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70B81-1D1D-4B0D-8068-36C5A043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AA96B-7277-4065-AC49-D4642606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F72A7-2678-46B6-881E-EA165E47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938D-A9EE-4321-96C6-CEF0254B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A2BEC-522A-4AEA-8AB3-630EB96E8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60C7D-C136-428F-AFB2-ACE62B88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DF8FE-E91C-4914-9FF1-7A3722D35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1E615-64D9-4548-ACF1-BA601CD58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C8DD2-09EA-4609-9A2F-A9AD97B5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F7332-D919-4EB8-A354-8FCA6144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11138-DB6E-441C-8C68-C36108F9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E93B-D28D-4E14-8EF2-74D0943B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1ADFC-DE05-40ED-9F46-F2FB0379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99661-5167-445D-B60F-44F9A90D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046EC-CAA5-4AC8-91F5-2893888B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832EB-7708-46D1-A9C3-654D9FE1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24F4F-31BC-4859-9955-499DFC93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7087F-5547-4686-AC2A-C178522B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1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45E8-AB23-464E-8F93-E724CCA7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0430-D304-40D1-8DC6-D87CEA7A2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F0B19-62C7-47CF-AD24-08634503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7A292-D9E6-44EE-A8FC-60837B6A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8E564-D691-4797-98DE-8381B5B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465D-7FDB-4E97-8FD5-939F2931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4C5C-33EA-4DDB-B90E-A0F2B2D7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0A051-8B55-4E43-86D1-756112194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FD6CA-BA2A-4E64-84D4-7229322AF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62788-EFE5-4E7E-B86B-E440B873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75E0C-FF42-40EE-ABCA-525B86A2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69248-A89F-4A71-BBC0-BB6F4308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8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D9B63-DE0D-48F2-B2F6-9FF10FC7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DE1F2-74D8-4B2A-B451-0233263A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D0E67-3985-4F4E-9431-1DA423FB0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78EB-4094-4797-BB24-D044AB3DBDD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95B14-5444-470E-9926-98A213644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1C11-459A-4B08-B40C-0AE98A048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C890-FBB7-47D7-BEAB-F23D2B35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harkhan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pxhere.com/en/photo/1287804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456A44E-3CF0-4867-9873-5DC76CF8C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238125"/>
            <a:ext cx="12191980" cy="7096125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ELM logo final">
            <a:extLst>
              <a:ext uri="{FF2B5EF4-FFF2-40B4-BE49-F238E27FC236}">
                <a16:creationId xmlns:a16="http://schemas.microsoft.com/office/drawing/2014/main" id="{8E490796-8F77-4A42-8B1B-1DBE31D99EE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063343-BFB8-47B3-A2DD-961D153C6A3D}"/>
              </a:ext>
            </a:extLst>
          </p:cNvPr>
          <p:cNvSpPr/>
          <p:nvPr/>
        </p:nvSpPr>
        <p:spPr>
          <a:xfrm>
            <a:off x="323850" y="61576"/>
            <a:ext cx="3676650" cy="17576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D28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C23970-CA28-429D-9216-960EA1491449}"/>
              </a:ext>
            </a:extLst>
          </p:cNvPr>
          <p:cNvSpPr txBox="1"/>
          <p:nvPr/>
        </p:nvSpPr>
        <p:spPr>
          <a:xfrm>
            <a:off x="21" y="2038652"/>
            <a:ext cx="4829154" cy="2908489"/>
          </a:xfrm>
          <a:prstGeom prst="rect">
            <a:avLst/>
          </a:prstGeom>
          <a:solidFill>
            <a:srgbClr val="282A35">
              <a:alpha val="55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</a:pP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BIOBASED </a:t>
            </a: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  <a:sym typeface="Wingdings 2" panose="05020102010507070707" pitchFamily="18" charset="2"/>
              </a:rPr>
              <a:t> BIODEGRADABLE  ECO-FRIENDLY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</a:pPr>
            <a:r>
              <a:rPr lang="en-US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LUBRICANTS &amp; 	GREASES</a:t>
            </a:r>
          </a:p>
          <a:p>
            <a:pPr marL="182880" indent="-182880">
              <a:buClr>
                <a:schemeClr val="accent4"/>
              </a:buClr>
              <a:buFont typeface="Franklin Gothic Medium Cond" panose="020B06060304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AUTOMOTIVE &amp; INDUSTRIAL GREASES</a:t>
            </a:r>
          </a:p>
          <a:p>
            <a:pPr marL="182880" indent="-182880">
              <a:buClr>
                <a:schemeClr val="accent4"/>
              </a:buClr>
              <a:buFont typeface="Franklin Gothic Medium Cond" panose="020B06060304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HYDRAULIC &amp; INDUSTRIAL LUBRICANTS</a:t>
            </a:r>
          </a:p>
          <a:p>
            <a:pPr marL="182880" indent="-182880">
              <a:buClr>
                <a:schemeClr val="accent4"/>
              </a:buClr>
              <a:buFont typeface="Franklin Gothic Medium Cond" panose="020B06060304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RAIL CURVE GREASES</a:t>
            </a:r>
          </a:p>
          <a:p>
            <a:pPr marL="182880" indent="-182880">
              <a:buClr>
                <a:schemeClr val="accent4"/>
              </a:buClr>
              <a:buFont typeface="Franklin Gothic Medium Cond" panose="020B06060304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WIRE ROPE LUBRICANTS</a:t>
            </a:r>
          </a:p>
          <a:p>
            <a:pPr marL="182880" indent="-182880">
              <a:buClr>
                <a:schemeClr val="accent4"/>
              </a:buClr>
              <a:buFont typeface="Franklin Gothic Medium Cond" panose="020B06060304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RUST PENETRANTS &amp; LUBES</a:t>
            </a:r>
          </a:p>
          <a:p>
            <a:pPr marL="182880" indent="-182880">
              <a:buClr>
                <a:schemeClr val="accent4"/>
              </a:buClr>
              <a:buFont typeface="Franklin Gothic Medium Cond" panose="020B06060304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DRILL ROD GREASE</a:t>
            </a:r>
          </a:p>
          <a:p>
            <a:pPr marL="182880" indent="-182880">
              <a:buClr>
                <a:schemeClr val="accent4"/>
              </a:buClr>
              <a:buFont typeface="Franklin Gothic Medium Cond" panose="020B06060304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Food Grade Grease</a:t>
            </a:r>
          </a:p>
          <a:p>
            <a:pPr marL="182880" indent="-182880">
              <a:buClr>
                <a:schemeClr val="accent4"/>
              </a:buClr>
              <a:buFont typeface="Franklin Gothic Medium Cond" panose="020B06060304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PRIVATE LABEL &amp; CONTRACT PACKAGING</a:t>
            </a:r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9681C7-0257-4440-96F1-ECECFC5C31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403" y="159254"/>
            <a:ext cx="1301487" cy="316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A86B3-1F44-404D-A8F8-0F137730CE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81768">
            <a:off x="6679916" y="285819"/>
            <a:ext cx="487569" cy="316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1D6D94-7A01-438B-94B4-4540B9809A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81768">
            <a:off x="6826370" y="278853"/>
            <a:ext cx="91440" cy="593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08697D-C07B-45D6-BE3A-A613610EF5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81768">
            <a:off x="6732000" y="337912"/>
            <a:ext cx="91440" cy="59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4769C5-6ECF-4B46-9A5B-62198582E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323" y="61575"/>
            <a:ext cx="600000" cy="828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86CB46-88A7-4637-8FB3-8443A3BB7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747" y="159254"/>
            <a:ext cx="600000" cy="828571"/>
          </a:xfrm>
          <a:prstGeom prst="rect">
            <a:avLst/>
          </a:prstGeom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Google Shape;96;p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7502"/>
            <a:ext cx="2328600" cy="8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-123824" y="286744"/>
            <a:ext cx="4762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2800" b="1" dirty="0">
                <a:solidFill>
                  <a:srgbClr val="1A3D6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800" b="1" i="0" u="none" strike="noStrike" cap="none" normalizeH="0" baseline="0" dirty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CA" altLang="en-US" sz="3200" b="1" i="0" u="none" strike="noStrike" cap="none" normalizeH="0" baseline="0" dirty="0">
                <a:ln>
                  <a:noFill/>
                </a:ln>
                <a:solidFill>
                  <a:srgbClr val="1A3D68"/>
                </a:solidFill>
                <a:effectLst/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   </a:t>
            </a:r>
            <a:r>
              <a:rPr kumimoji="0" lang="en-CA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470607"/>
            <a:ext cx="4638676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800" b="1" i="0" u="none" strike="noStrike" cap="none" normalizeH="0" baseline="0" dirty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2800" b="1" dirty="0">
                <a:solidFill>
                  <a:srgbClr val="1A3D6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CA" altLang="en-US" sz="2800" b="1" i="0" u="none" strike="noStrike" cap="none" normalizeH="0" baseline="0" dirty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&amp;  </a:t>
            </a:r>
            <a:r>
              <a:rPr kumimoji="0" lang="en-CA" altLang="en-US" sz="2800" b="1" i="0" u="none" strike="noStrike" cap="none" normalizeH="0" baseline="0" dirty="0">
                <a:ln>
                  <a:noFill/>
                </a:ln>
                <a:solidFill>
                  <a:srgbClr val="1A3D68"/>
                </a:solidFill>
                <a:effectLst/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THE MAD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2800" b="1" dirty="0">
                <a:solidFill>
                  <a:srgbClr val="1A3D68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en-CA" altLang="en-US" sz="2800" b="1" i="0" u="none" strike="noStrike" cap="none" normalizeH="0" baseline="0" dirty="0">
                <a:ln>
                  <a:noFill/>
                </a:ln>
                <a:solidFill>
                  <a:srgbClr val="1A3D68"/>
                </a:solidFill>
                <a:effectLst/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CHEMIST </a:t>
            </a:r>
            <a:endParaRPr kumimoji="0" lang="en-CA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3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water, river, boat&#10;&#10;Description automatically generated">
            <a:extLst>
              <a:ext uri="{FF2B5EF4-FFF2-40B4-BE49-F238E27FC236}">
                <a16:creationId xmlns:a16="http://schemas.microsoft.com/office/drawing/2014/main" id="{E98A6552-CB27-4AB3-8152-A1FF8B51F4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A138D88-182B-4E60-8758-6C51E09D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5CE26D79-2690-48EC-8DE4-E75692290597}"/>
              </a:ext>
            </a:extLst>
          </p:cNvPr>
          <p:cNvSpPr/>
          <p:nvPr/>
        </p:nvSpPr>
        <p:spPr>
          <a:xfrm>
            <a:off x="-382558" y="709211"/>
            <a:ext cx="9266913" cy="1097280"/>
          </a:xfrm>
          <a:prstGeom prst="parallelogram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4400" b="1" dirty="0">
                <a:latin typeface="Franklin Gothic Demi Cond" panose="020B0706030402020204" pitchFamily="34" charset="0"/>
              </a:rPr>
              <a:t>MARINE LUBRICANTS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39480-1555-45A8-A64D-A8860EBCCF67}"/>
              </a:ext>
            </a:extLst>
          </p:cNvPr>
          <p:cNvSpPr txBox="1"/>
          <p:nvPr/>
        </p:nvSpPr>
        <p:spPr>
          <a:xfrm>
            <a:off x="814884" y="738141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Biobased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B03DF-0816-40B8-84C0-B73E54A2ECD7}"/>
              </a:ext>
            </a:extLst>
          </p:cNvPr>
          <p:cNvSpPr txBox="1"/>
          <p:nvPr/>
        </p:nvSpPr>
        <p:spPr>
          <a:xfrm>
            <a:off x="62112" y="2265435"/>
            <a:ext cx="4834410" cy="3216265"/>
          </a:xfrm>
          <a:prstGeom prst="rect">
            <a:avLst/>
          </a:prstGeom>
          <a:solidFill>
            <a:srgbClr val="1F233D">
              <a:alpha val="60000"/>
            </a:srgbClr>
          </a:solidFill>
        </p:spPr>
        <p:txBody>
          <a:bodyPr wrap="square" lIns="274320" tIns="91440" rtlCol="0">
            <a:spAutoFit/>
          </a:bodyPr>
          <a:lstStyle/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Open Gear Lubricants for draw bridges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Bio-based products specially formulated for marine applications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Meets national and international standards for biodegradability and toxicity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Full line of wire rope, lubricants, hydraulic oil, and greases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Available in pails, drums or totes</a:t>
            </a:r>
          </a:p>
        </p:txBody>
      </p:sp>
    </p:spTree>
    <p:extLst>
      <p:ext uri="{BB962C8B-B14F-4D97-AF65-F5344CB8AC3E}">
        <p14:creationId xmlns:p14="http://schemas.microsoft.com/office/powerpoint/2010/main" val="204787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881E16-366C-4584-AA92-31616F676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tall building&#10;&#10;Description automatically generated">
            <a:extLst>
              <a:ext uri="{FF2B5EF4-FFF2-40B4-BE49-F238E27FC236}">
                <a16:creationId xmlns:a16="http://schemas.microsoft.com/office/drawing/2014/main" id="{C47E2FA6-CC79-4A30-A0B3-54BF0540E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340788B1-77EA-4B38-A8CE-5AAC0887CA20}"/>
              </a:ext>
            </a:extLst>
          </p:cNvPr>
          <p:cNvSpPr/>
          <p:nvPr/>
        </p:nvSpPr>
        <p:spPr>
          <a:xfrm>
            <a:off x="-382557" y="700822"/>
            <a:ext cx="9144000" cy="1097280"/>
          </a:xfrm>
          <a:prstGeom prst="parallelogram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4400" b="1" dirty="0">
                <a:latin typeface="Franklin Gothic Demi Cond" panose="020B0706030402020204" pitchFamily="34" charset="0"/>
              </a:rPr>
              <a:t>ELEVATOR HYDRAULIC OIL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241EE-6C23-46C5-A9F5-38699376CF8C}"/>
              </a:ext>
            </a:extLst>
          </p:cNvPr>
          <p:cNvSpPr txBox="1"/>
          <p:nvPr/>
        </p:nvSpPr>
        <p:spPr>
          <a:xfrm>
            <a:off x="786891" y="700822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Biobased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7149-A93E-44D9-901E-19457CA9959F}"/>
              </a:ext>
            </a:extLst>
          </p:cNvPr>
          <p:cNvSpPr txBox="1"/>
          <p:nvPr/>
        </p:nvSpPr>
        <p:spPr>
          <a:xfrm>
            <a:off x="86834" y="2180234"/>
            <a:ext cx="4809688" cy="2492990"/>
          </a:xfrm>
          <a:prstGeom prst="rect">
            <a:avLst/>
          </a:prstGeom>
          <a:solidFill>
            <a:srgbClr val="020606">
              <a:alpha val="46000"/>
            </a:srgbClr>
          </a:solidFill>
        </p:spPr>
        <p:txBody>
          <a:bodyPr wrap="square" lIns="274320" tIns="91440" rtlCol="0">
            <a:spAutoFit/>
          </a:bodyPr>
          <a:lstStyle/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High flash point for improved safety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Bio-based products specially formulated for commercial elevator applications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Meets national and international standards for biodegradability and toxicity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Full line of wire rope, lubricants and greases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Available in pails, drums or totes</a:t>
            </a:r>
          </a:p>
          <a:p>
            <a:pPr>
              <a:spcAft>
                <a:spcPts val="600"/>
              </a:spcAft>
              <a:buClr>
                <a:srgbClr val="00B0F0"/>
              </a:buClr>
            </a:pPr>
            <a:endParaRPr lang="en-US" sz="1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1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nside of a building&#10;&#10;Description automatically generated">
            <a:extLst>
              <a:ext uri="{FF2B5EF4-FFF2-40B4-BE49-F238E27FC236}">
                <a16:creationId xmlns:a16="http://schemas.microsoft.com/office/drawing/2014/main" id="{EF3E60AE-12B9-49F7-A730-20E77E8E8F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5" name="Picture 4" descr="A large room&#10;&#10;Description automatically generated">
            <a:extLst>
              <a:ext uri="{FF2B5EF4-FFF2-40B4-BE49-F238E27FC236}">
                <a16:creationId xmlns:a16="http://schemas.microsoft.com/office/drawing/2014/main" id="{890FBBD1-43BC-4654-B125-968C20D25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E3EB7-4532-43F7-B195-B27BDB4067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CD423851-6DE1-4D67-9987-2281E15ABE2F}"/>
              </a:ext>
            </a:extLst>
          </p:cNvPr>
          <p:cNvSpPr/>
          <p:nvPr/>
        </p:nvSpPr>
        <p:spPr>
          <a:xfrm>
            <a:off x="0" y="787449"/>
            <a:ext cx="9144000" cy="1097280"/>
          </a:xfrm>
          <a:prstGeom prst="parallelogram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4400" b="1" i="1" dirty="0">
                <a:solidFill>
                  <a:schemeClr val="accent4"/>
                </a:solidFill>
                <a:latin typeface="Franklin Gothic Demi Cond" panose="020B0706030402020204" pitchFamily="34" charset="0"/>
              </a:rPr>
              <a:t>MICROWAVE</a:t>
            </a:r>
            <a:r>
              <a:rPr lang="en-US" sz="4400" b="1" dirty="0">
                <a:latin typeface="Franklin Gothic Demi Cond" panose="020B0706030402020204" pitchFamily="34" charset="0"/>
              </a:rPr>
              <a:t>   ADVANTAGE</a:t>
            </a:r>
          </a:p>
          <a:p>
            <a:pPr marL="274320"/>
            <a:r>
              <a:rPr lang="en-US" sz="1600" cap="all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Patented technology that improves product quality &amp; g</a:t>
            </a:r>
            <a:endParaRPr lang="en-US" sz="4400" cap="all" dirty="0">
              <a:solidFill>
                <a:schemeClr val="accent4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room&#10;&#10;Description automatically generated">
            <a:extLst>
              <a:ext uri="{FF2B5EF4-FFF2-40B4-BE49-F238E27FC236}">
                <a16:creationId xmlns:a16="http://schemas.microsoft.com/office/drawing/2014/main" id="{0E35B9EC-474E-4494-BF95-71CB526FEC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66454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indoor, ceiling, building, metal&#10;&#10;Description automatically generated">
            <a:extLst>
              <a:ext uri="{FF2B5EF4-FFF2-40B4-BE49-F238E27FC236}">
                <a16:creationId xmlns:a16="http://schemas.microsoft.com/office/drawing/2014/main" id="{3FC028BD-4032-4057-B123-353AD7DED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0D34E3F3-42C1-42B7-972C-FBF1F0E7D72A}"/>
              </a:ext>
            </a:extLst>
          </p:cNvPr>
          <p:cNvSpPr/>
          <p:nvPr/>
        </p:nvSpPr>
        <p:spPr>
          <a:xfrm>
            <a:off x="-529389" y="700822"/>
            <a:ext cx="10515870" cy="1097280"/>
          </a:xfrm>
          <a:prstGeom prst="parallelogram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4400" b="1" i="1" dirty="0">
                <a:solidFill>
                  <a:schemeClr val="accent4"/>
                </a:solidFill>
                <a:latin typeface="Franklin Gothic Demi Cond" panose="020B0706030402020204" pitchFamily="34" charset="0"/>
              </a:rPr>
              <a:t>MICROWAVE</a:t>
            </a:r>
            <a:r>
              <a:rPr lang="en-US" sz="4400" b="1" dirty="0">
                <a:latin typeface="Franklin Gothic Demi Cond" panose="020B0706030402020204" pitchFamily="34" charset="0"/>
              </a:rPr>
              <a:t> ADVANTAGE: </a:t>
            </a:r>
          </a:p>
          <a:p>
            <a:pPr marL="274320"/>
            <a:r>
              <a:rPr lang="en-US" sz="2400" b="1" dirty="0">
                <a:solidFill>
                  <a:srgbClr val="FFFF00"/>
                </a:solidFill>
                <a:latin typeface="Arial Nova Light" panose="020B0304020202020204" pitchFamily="34" charset="0"/>
              </a:rPr>
              <a:t>Better Performance + Price Parity with Petroleum Greases</a:t>
            </a:r>
          </a:p>
        </p:txBody>
      </p:sp>
    </p:spTree>
    <p:extLst>
      <p:ext uri="{BB962C8B-B14F-4D97-AF65-F5344CB8AC3E}">
        <p14:creationId xmlns:p14="http://schemas.microsoft.com/office/powerpoint/2010/main" val="165060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M logo final">
            <a:extLst>
              <a:ext uri="{FF2B5EF4-FFF2-40B4-BE49-F238E27FC236}">
                <a16:creationId xmlns:a16="http://schemas.microsoft.com/office/drawing/2014/main" id="{8E490796-8F77-4A42-8B1B-1DBE31D99EE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1573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4BBD27-C6CB-40B3-953F-8633D237B34D}"/>
              </a:ext>
            </a:extLst>
          </p:cNvPr>
          <p:cNvSpPr txBox="1"/>
          <p:nvPr/>
        </p:nvSpPr>
        <p:spPr>
          <a:xfrm>
            <a:off x="4469353" y="5932001"/>
            <a:ext cx="762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FAX 319.824.5204  </a:t>
            </a:r>
            <a:r>
              <a:rPr lang="en-US" dirty="0">
                <a:solidFill>
                  <a:schemeClr val="bg1"/>
                </a:solidFill>
                <a:sym typeface="Wingdings 2" panose="05020102010507070707" pitchFamily="18" charset="2"/>
              </a:rPr>
              <a:t></a:t>
            </a:r>
            <a:r>
              <a:rPr lang="en-US" dirty="0">
                <a:solidFill>
                  <a:schemeClr val="bg1"/>
                </a:solidFill>
              </a:rPr>
              <a:t>  WWW.ELMUSA.COM </a:t>
            </a:r>
            <a:r>
              <a:rPr lang="en-US" dirty="0">
                <a:solidFill>
                  <a:schemeClr val="bg1"/>
                </a:solidFill>
                <a:sym typeface="Wingdings 2" panose="05020102010507070707" pitchFamily="18" charset="2"/>
              </a:rPr>
              <a:t> </a:t>
            </a:r>
            <a:r>
              <a:rPr lang="en-US" dirty="0">
                <a:solidFill>
                  <a:schemeClr val="bg1"/>
                </a:solidFill>
              </a:rPr>
              <a:t> LOU.HONARY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2E6AA-C801-4428-938E-620BDD12DB9A}"/>
              </a:ext>
            </a:extLst>
          </p:cNvPr>
          <p:cNvSpPr txBox="1"/>
          <p:nvPr/>
        </p:nvSpPr>
        <p:spPr>
          <a:xfrm flipH="1">
            <a:off x="-1" y="3721162"/>
            <a:ext cx="45719" cy="2569934"/>
          </a:xfrm>
          <a:prstGeom prst="rect">
            <a:avLst/>
          </a:prstGeom>
          <a:solidFill>
            <a:srgbClr val="C4C0BD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CA" sz="1400" dirty="0"/>
          </a:p>
          <a:p>
            <a:pPr marL="285750" indent="-28575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685A55E8-B209-4DD0-9136-6203B67550AD}"/>
              </a:ext>
            </a:extLst>
          </p:cNvPr>
          <p:cNvSpPr/>
          <p:nvPr/>
        </p:nvSpPr>
        <p:spPr>
          <a:xfrm>
            <a:off x="1134113" y="5306689"/>
            <a:ext cx="9144000" cy="1097280"/>
          </a:xfrm>
          <a:prstGeom prst="parallelogram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bIns="274320" rtlCol="0" anchor="ctr"/>
          <a:lstStyle/>
          <a:p>
            <a:pPr algn="ctr"/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BF9E9-8DD6-4180-A6B3-61DC9C8ADD30}"/>
              </a:ext>
            </a:extLst>
          </p:cNvPr>
          <p:cNvSpPr txBox="1"/>
          <p:nvPr/>
        </p:nvSpPr>
        <p:spPr>
          <a:xfrm>
            <a:off x="1590675" y="5329167"/>
            <a:ext cx="998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CALL US!     403-903-0958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AC675-1738-4E28-8FA2-98296AA47104}"/>
              </a:ext>
            </a:extLst>
          </p:cNvPr>
          <p:cNvSpPr txBox="1"/>
          <p:nvPr/>
        </p:nvSpPr>
        <p:spPr>
          <a:xfrm>
            <a:off x="1724026" y="5915671"/>
            <a:ext cx="420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www.themadchemist.ca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12" y="5348756"/>
            <a:ext cx="914400" cy="9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D517B-D257-4892-8855-8F01F9ACAB4E}"/>
              </a:ext>
            </a:extLst>
          </p:cNvPr>
          <p:cNvSpPr/>
          <p:nvPr/>
        </p:nvSpPr>
        <p:spPr>
          <a:xfrm>
            <a:off x="4052711" y="0"/>
            <a:ext cx="8139289" cy="6853457"/>
          </a:xfrm>
          <a:prstGeom prst="rect">
            <a:avLst/>
          </a:prstGeom>
          <a:solidFill>
            <a:srgbClr val="FEC5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2F69C-4A1F-4B2D-B283-5C87CCBEB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7128913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train traveling down train tracks near a forest&#10;&#10;Description automatically generated">
            <a:extLst>
              <a:ext uri="{FF2B5EF4-FFF2-40B4-BE49-F238E27FC236}">
                <a16:creationId xmlns:a16="http://schemas.microsoft.com/office/drawing/2014/main" id="{8F0E057B-4E2A-43F6-B80C-DA468DF52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58B598AA-3ED9-4285-B942-1A3A4A1C9DCE}"/>
              </a:ext>
            </a:extLst>
          </p:cNvPr>
          <p:cNvSpPr/>
          <p:nvPr/>
        </p:nvSpPr>
        <p:spPr>
          <a:xfrm>
            <a:off x="-382558" y="700822"/>
            <a:ext cx="10600978" cy="1097280"/>
          </a:xfrm>
          <a:prstGeom prst="parallelogram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182880" rIns="0" rtlCol="0" anchor="ctr"/>
          <a:lstStyle/>
          <a:p>
            <a:pPr marL="274320"/>
            <a:r>
              <a:rPr lang="en-US" sz="4400" b="1" dirty="0">
                <a:latin typeface="Franklin Gothic Demi Cond" panose="020B0706030402020204" pitchFamily="34" charset="0"/>
              </a:rPr>
              <a:t>RAIL CURVE LUBRICANTS: </a:t>
            </a:r>
            <a:r>
              <a:rPr lang="en-US" b="1" dirty="0">
                <a:latin typeface="Franklin Gothic Demi Cond" panose="020B0706030402020204" pitchFamily="34" charset="0"/>
              </a:rPr>
              <a:t>20 years Field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2EE32-FCBB-47B3-9858-87B46660EC22}"/>
              </a:ext>
            </a:extLst>
          </p:cNvPr>
          <p:cNvSpPr txBox="1"/>
          <p:nvPr/>
        </p:nvSpPr>
        <p:spPr>
          <a:xfrm>
            <a:off x="130629" y="2636038"/>
            <a:ext cx="4624170" cy="2816156"/>
          </a:xfrm>
          <a:prstGeom prst="rect">
            <a:avLst/>
          </a:prstGeom>
          <a:solidFill>
            <a:srgbClr val="A3762D">
              <a:alpha val="40000"/>
            </a:srgbClr>
          </a:solidFill>
        </p:spPr>
        <p:txBody>
          <a:bodyPr wrap="square" lIns="274320" tIns="91440" rtlCol="0">
            <a:spAutoFit/>
          </a:bodyPr>
          <a:lstStyle/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Premium biodegradable formulation</a:t>
            </a:r>
          </a:p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Extreme pressure additives protect from wear</a:t>
            </a:r>
          </a:p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Resists port plugging in wiping bars</a:t>
            </a:r>
          </a:p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Longer carry down and increased retention</a:t>
            </a:r>
          </a:p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Improves fuel efficiency</a:t>
            </a:r>
          </a:p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Higher flash point  - safer than petroleum greases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endParaRPr lang="en-US" sz="1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451F12-FB01-49BD-B9FF-CE4C0A1F0F05}"/>
              </a:ext>
            </a:extLst>
          </p:cNvPr>
          <p:cNvSpPr txBox="1"/>
          <p:nvPr/>
        </p:nvSpPr>
        <p:spPr>
          <a:xfrm>
            <a:off x="650494" y="797711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Biobased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A15749-7D23-4D5C-80B9-4EA681541D35}"/>
              </a:ext>
            </a:extLst>
          </p:cNvPr>
          <p:cNvSpPr/>
          <p:nvPr/>
        </p:nvSpPr>
        <p:spPr>
          <a:xfrm>
            <a:off x="8587455" y="3746761"/>
            <a:ext cx="2491274" cy="2491274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8283FA-E3A0-4ECB-B921-09B48B032EE6}"/>
              </a:ext>
            </a:extLst>
          </p:cNvPr>
          <p:cNvSpPr/>
          <p:nvPr/>
        </p:nvSpPr>
        <p:spPr>
          <a:xfrm>
            <a:off x="8686800" y="438539"/>
            <a:ext cx="2351314" cy="7371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Franklin Gothic Demi Cond" panose="020B0706030402020204" pitchFamily="34" charset="0"/>
              </a:rPr>
              <a:t> </a:t>
            </a:r>
            <a:r>
              <a:rPr lang="en-US" sz="2400" dirty="0">
                <a:latin typeface="Franklin Gothic Demi Cond" panose="020B0706030402020204" pitchFamily="34" charset="0"/>
              </a:rPr>
              <a:t>20 YEARS </a:t>
            </a:r>
          </a:p>
          <a:p>
            <a:pPr algn="ctr"/>
            <a:r>
              <a:rPr lang="en-US" sz="1600" dirty="0">
                <a:latin typeface="Franklin Gothic Demi Cond" panose="020B0706030402020204" pitchFamily="34" charset="0"/>
              </a:rPr>
              <a:t>OF FIELD PERFORMANCE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6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oy train on a track with smoke coming out of it&#10;&#10;Description automatically generated">
            <a:extLst>
              <a:ext uri="{FF2B5EF4-FFF2-40B4-BE49-F238E27FC236}">
                <a16:creationId xmlns:a16="http://schemas.microsoft.com/office/drawing/2014/main" id="{2676D5CF-E93D-4100-8C12-4948EB7FA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92B42A36-8166-4AAA-8370-8C04B7018F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063089" y="4542"/>
            <a:ext cx="7128913" cy="6502413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94CF6B6B-132F-4E29-BB8D-910C26F59E11}"/>
              </a:ext>
            </a:extLst>
          </p:cNvPr>
          <p:cNvSpPr/>
          <p:nvPr/>
        </p:nvSpPr>
        <p:spPr>
          <a:xfrm>
            <a:off x="-516455" y="709211"/>
            <a:ext cx="7841280" cy="1097280"/>
          </a:xfrm>
          <a:prstGeom prst="parallelogram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4400" b="1" dirty="0">
                <a:latin typeface="Franklin Gothic Demi Cond" panose="020B0706030402020204" pitchFamily="34" charset="0"/>
              </a:rPr>
              <a:t>MINING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6146D-5C40-472A-B092-33B70E416093}"/>
              </a:ext>
            </a:extLst>
          </p:cNvPr>
          <p:cNvSpPr txBox="1"/>
          <p:nvPr/>
        </p:nvSpPr>
        <p:spPr>
          <a:xfrm>
            <a:off x="86836" y="2000129"/>
            <a:ext cx="4727760" cy="2985433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</p:spPr>
        <p:txBody>
          <a:bodyPr wrap="square" lIns="274320" tIns="91440" rtlCol="0">
            <a:spAutoFit/>
          </a:bodyPr>
          <a:lstStyle/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Bio-based products specially formulated for heavy duty mining applications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Meets national and international standards for biodegradability and toxicity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Biodegradable Drill Rod Grease replaces barium greases 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Wireline grease, lubricants, penetrants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Extreme Heavy-Duty greases for toughest mining applications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Track Pin Lubricant for most sever applications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4379A4-21CD-4F17-A4DB-B5D43ACB0730}"/>
              </a:ext>
            </a:extLst>
          </p:cNvPr>
          <p:cNvSpPr/>
          <p:nvPr/>
        </p:nvSpPr>
        <p:spPr>
          <a:xfrm>
            <a:off x="8139586" y="3746761"/>
            <a:ext cx="2491274" cy="249127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AD194-55D8-4D3B-BF7E-8A093457FAF8}"/>
              </a:ext>
            </a:extLst>
          </p:cNvPr>
          <p:cNvSpPr txBox="1"/>
          <p:nvPr/>
        </p:nvSpPr>
        <p:spPr>
          <a:xfrm>
            <a:off x="7791062" y="5778641"/>
            <a:ext cx="157687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DRILL ROD GREASE</a:t>
            </a:r>
          </a:p>
        </p:txBody>
      </p:sp>
    </p:spTree>
    <p:extLst>
      <p:ext uri="{BB962C8B-B14F-4D97-AF65-F5344CB8AC3E}">
        <p14:creationId xmlns:p14="http://schemas.microsoft.com/office/powerpoint/2010/main" val="62020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rope&#10;&#10;Description automatically generated">
            <a:extLst>
              <a:ext uri="{FF2B5EF4-FFF2-40B4-BE49-F238E27FC236}">
                <a16:creationId xmlns:a16="http://schemas.microsoft.com/office/drawing/2014/main" id="{E69CA401-45A1-4682-BD28-773AC3948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: Shape 2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 descr="A close up of a person wearing a neck tie&#10;&#10;Description automatically generated">
            <a:extLst>
              <a:ext uri="{FF2B5EF4-FFF2-40B4-BE49-F238E27FC236}">
                <a16:creationId xmlns:a16="http://schemas.microsoft.com/office/drawing/2014/main" id="{B4DF2D4C-DCAE-4455-A118-07B74B89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22" name="Parallelogram 21">
            <a:extLst>
              <a:ext uri="{FF2B5EF4-FFF2-40B4-BE49-F238E27FC236}">
                <a16:creationId xmlns:a16="http://schemas.microsoft.com/office/drawing/2014/main" id="{24C55597-90A4-414A-AC0E-9419E636D6CE}"/>
              </a:ext>
            </a:extLst>
          </p:cNvPr>
          <p:cNvSpPr/>
          <p:nvPr/>
        </p:nvSpPr>
        <p:spPr>
          <a:xfrm>
            <a:off x="-382557" y="700822"/>
            <a:ext cx="9144000" cy="1097280"/>
          </a:xfrm>
          <a:prstGeom prst="parallelogram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4400" b="1" dirty="0">
                <a:latin typeface="Franklin Gothic Demi Cond" panose="020B0706030402020204" pitchFamily="34" charset="0"/>
              </a:rPr>
              <a:t>WIRE ROPE LUBRICANTS       </a:t>
            </a:r>
          </a:p>
          <a:p>
            <a:pPr marL="274320"/>
            <a:r>
              <a:rPr lang="en-US" sz="2400" dirty="0">
                <a:latin typeface="Franklin Gothic Demi Cond" panose="020B0706030402020204" pitchFamily="34" charset="0"/>
              </a:rPr>
              <a:t>Meet EPA Vessel General Permit (VGP)  for all 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EC325-EA6B-42A0-BB57-F2D80D0B9AE6}"/>
              </a:ext>
            </a:extLst>
          </p:cNvPr>
          <p:cNvSpPr txBox="1"/>
          <p:nvPr/>
        </p:nvSpPr>
        <p:spPr>
          <a:xfrm>
            <a:off x="186612" y="3259643"/>
            <a:ext cx="4876475" cy="1985159"/>
          </a:xfrm>
          <a:prstGeom prst="rect">
            <a:avLst/>
          </a:prstGeom>
          <a:noFill/>
        </p:spPr>
        <p:txBody>
          <a:bodyPr wrap="square" lIns="274320" tIns="91440" rtlCol="0">
            <a:spAutoFit/>
          </a:bodyPr>
          <a:lstStyle/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Bio-based, aluminum complex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Superior adhesion and resistance to wash out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Meets national and international standards for biodegradability and toxicity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Available in pails, drums or totes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Available in four viscosity ranges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708392-9F78-497C-B340-99561EB29A88}"/>
              </a:ext>
            </a:extLst>
          </p:cNvPr>
          <p:cNvSpPr/>
          <p:nvPr/>
        </p:nvSpPr>
        <p:spPr>
          <a:xfrm>
            <a:off x="6462667" y="3999165"/>
            <a:ext cx="2491274" cy="2491274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DAA891-166D-4889-82CE-F6BDA968E930}"/>
              </a:ext>
            </a:extLst>
          </p:cNvPr>
          <p:cNvSpPr/>
          <p:nvPr/>
        </p:nvSpPr>
        <p:spPr>
          <a:xfrm>
            <a:off x="9288124" y="2014006"/>
            <a:ext cx="2491274" cy="2491274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9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0CF995-1F5F-4481-9AB9-A19FAEA59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1793" y="-4782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http://www.mdhllc.com/wp-content/uploads/2010/11/trucking2.jpg">
            <a:extLst>
              <a:ext uri="{FF2B5EF4-FFF2-40B4-BE49-F238E27FC236}">
                <a16:creationId xmlns:a16="http://schemas.microsoft.com/office/drawing/2014/main" id="{BA0A791C-CC08-4B42-942A-143BD50CE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1065DBB6-E43D-4037-A629-DE33F6F66B61}"/>
              </a:ext>
            </a:extLst>
          </p:cNvPr>
          <p:cNvSpPr/>
          <p:nvPr/>
        </p:nvSpPr>
        <p:spPr>
          <a:xfrm>
            <a:off x="-516455" y="700822"/>
            <a:ext cx="9999122" cy="1097280"/>
          </a:xfrm>
          <a:prstGeom prst="parallelogram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4400" b="1" dirty="0">
                <a:latin typeface="Franklin Gothic Demi Cond" panose="020B0706030402020204" pitchFamily="34" charset="0"/>
              </a:rPr>
              <a:t>TRANSPORTATION GREASES: </a:t>
            </a:r>
          </a:p>
          <a:p>
            <a:pPr marL="274320"/>
            <a:r>
              <a:rPr lang="en-US" sz="20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The only biobased GC-LB Rated grease on the NLGI web 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97094-0F78-4CBD-BC6C-A05C9E0AE1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387" y="4545515"/>
            <a:ext cx="2010192" cy="1928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E6CD3A-2F90-445B-9803-E9A71BBEECC9}"/>
              </a:ext>
            </a:extLst>
          </p:cNvPr>
          <p:cNvSpPr txBox="1"/>
          <p:nvPr/>
        </p:nvSpPr>
        <p:spPr>
          <a:xfrm>
            <a:off x="43428" y="2063622"/>
            <a:ext cx="4809688" cy="2262158"/>
          </a:xfrm>
          <a:prstGeom prst="rect">
            <a:avLst/>
          </a:prstGeom>
          <a:solidFill>
            <a:srgbClr val="AB7101">
              <a:alpha val="55000"/>
            </a:srgbClr>
          </a:solidFill>
        </p:spPr>
        <p:txBody>
          <a:bodyPr wrap="square" lIns="274320" tIns="91440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n-US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EP PREMIUM GREASE</a:t>
            </a:r>
          </a:p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endParaRPr lang="en-US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Meets manufacturers’ performance requirements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NLGI GCLB Performance Rating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Approved for Federal and State  biobased product purchases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Biobased at the price of conventional grease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Approved by Iowa Department of Transportation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3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ears">
            <a:extLst>
              <a:ext uri="{FF2B5EF4-FFF2-40B4-BE49-F238E27FC236}">
                <a16:creationId xmlns:a16="http://schemas.microsoft.com/office/drawing/2014/main" id="{BA91D9C0-C440-48E3-8152-6485B4BB3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ware, yellow, sitting, table&#10;&#10;Description automatically generated">
            <a:extLst>
              <a:ext uri="{FF2B5EF4-FFF2-40B4-BE49-F238E27FC236}">
                <a16:creationId xmlns:a16="http://schemas.microsoft.com/office/drawing/2014/main" id="{4A7CB204-0FB7-400B-945D-38B15BAEA3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42D63D94-E504-4473-BF94-FAE05AA66D18}"/>
              </a:ext>
            </a:extLst>
          </p:cNvPr>
          <p:cNvSpPr/>
          <p:nvPr/>
        </p:nvSpPr>
        <p:spPr>
          <a:xfrm>
            <a:off x="-516455" y="700822"/>
            <a:ext cx="9999122" cy="1097280"/>
          </a:xfrm>
          <a:prstGeom prst="parallelogram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4400" b="1" dirty="0">
                <a:latin typeface="Franklin Gothic Demi Cond" panose="020B0706030402020204" pitchFamily="34" charset="0"/>
              </a:rPr>
              <a:t>GEAR LUBRICANTS</a:t>
            </a:r>
            <a:endParaRPr lang="en-US" sz="3200" b="1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84884-4AFC-47FC-9120-2275CD65E3B1}"/>
              </a:ext>
            </a:extLst>
          </p:cNvPr>
          <p:cNvSpPr txBox="1"/>
          <p:nvPr/>
        </p:nvSpPr>
        <p:spPr>
          <a:xfrm>
            <a:off x="49792" y="2397632"/>
            <a:ext cx="4755059" cy="2662267"/>
          </a:xfrm>
          <a:prstGeom prst="rect">
            <a:avLst/>
          </a:prstGeom>
          <a:solidFill>
            <a:srgbClr val="738086">
              <a:alpha val="60000"/>
            </a:srgbClr>
          </a:solidFill>
        </p:spPr>
        <p:txBody>
          <a:bodyPr wrap="square" lIns="274320" tIns="91440" rtlCol="0">
            <a:spAutoFit/>
          </a:bodyPr>
          <a:lstStyle/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Quality biodegradable gear lubricants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Surpasses lubricity of most conventional gear lubricants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Formulated to protect against wear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High flash point is safer than petroleum gear oils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Hydraulic Oils, Gear Lubricants, Lubricant/Penetrants, Greases, High Temperature Organo-Clay Greases.</a:t>
            </a:r>
          </a:p>
        </p:txBody>
      </p:sp>
    </p:spTree>
    <p:extLst>
      <p:ext uri="{BB962C8B-B14F-4D97-AF65-F5344CB8AC3E}">
        <p14:creationId xmlns:p14="http://schemas.microsoft.com/office/powerpoint/2010/main" val="360424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F84707-EBB1-4BCD-BE80-07C934FE6D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indoor, motorcycle, circuit, engine&#10;&#10;Description automatically generated">
            <a:extLst>
              <a:ext uri="{FF2B5EF4-FFF2-40B4-BE49-F238E27FC236}">
                <a16:creationId xmlns:a16="http://schemas.microsoft.com/office/drawing/2014/main" id="{1DA18A78-BC53-4C76-BA3E-99C45DFDC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D3C3FD3A-0B52-4296-BF85-F8666D0AD2F7}"/>
              </a:ext>
            </a:extLst>
          </p:cNvPr>
          <p:cNvSpPr/>
          <p:nvPr/>
        </p:nvSpPr>
        <p:spPr>
          <a:xfrm>
            <a:off x="-516456" y="700822"/>
            <a:ext cx="10276275" cy="1097280"/>
          </a:xfrm>
          <a:prstGeom prst="parallelogram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4400" b="1" dirty="0">
                <a:latin typeface="Franklin Gothic Demi Cond" panose="020B0706030402020204" pitchFamily="34" charset="0"/>
              </a:rPr>
              <a:t>FOOD-GRADE LUBRICANTS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B0CA1-5B87-47CA-908B-0CBE8311BFF7}"/>
              </a:ext>
            </a:extLst>
          </p:cNvPr>
          <p:cNvSpPr txBox="1"/>
          <p:nvPr/>
        </p:nvSpPr>
        <p:spPr>
          <a:xfrm>
            <a:off x="49792" y="2397632"/>
            <a:ext cx="4755059" cy="2169825"/>
          </a:xfrm>
          <a:prstGeom prst="rect">
            <a:avLst/>
          </a:prstGeom>
          <a:solidFill>
            <a:srgbClr val="42382F">
              <a:alpha val="55000"/>
            </a:srgbClr>
          </a:solidFill>
        </p:spPr>
        <p:txBody>
          <a:bodyPr wrap="square" lIns="274320" tIns="91440" rtlCol="0">
            <a:spAutoFit/>
          </a:bodyPr>
          <a:lstStyle/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Food Grade Chain and Cable Lubricant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Surpasses lubricity of most conventional gear lubricants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National Sanitary Foundation approved H1 for incidental food conduct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Biodegradable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Use for chains, cables and rollers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1721F5-5189-48A9-8A8A-2F2DBAACC217}"/>
              </a:ext>
            </a:extLst>
          </p:cNvPr>
          <p:cNvSpPr/>
          <p:nvPr/>
        </p:nvSpPr>
        <p:spPr>
          <a:xfrm>
            <a:off x="8686800" y="438539"/>
            <a:ext cx="2351314" cy="7371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Franklin Gothic Demi Cond" panose="020B0706030402020204" pitchFamily="34" charset="0"/>
              </a:rPr>
              <a:t> NSF REGISTERED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75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lue truck is parked on the side of a road&#10;&#10;Description automatically generated">
            <a:extLst>
              <a:ext uri="{FF2B5EF4-FFF2-40B4-BE49-F238E27FC236}">
                <a16:creationId xmlns:a16="http://schemas.microsoft.com/office/drawing/2014/main" id="{1AF6E5AC-AB43-4501-AA24-D410F6676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813" y="0"/>
            <a:ext cx="12229813" cy="6879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94F1B-3091-43CF-9ADD-6C1EE5ABA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566" y="1"/>
            <a:ext cx="6841958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ln w="114300">
            <a:solidFill>
              <a:schemeClr val="bg2"/>
            </a:solidFill>
          </a:ln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F0CAA829-6A8D-4ECE-B972-D609922E7F23}"/>
              </a:ext>
            </a:extLst>
          </p:cNvPr>
          <p:cNvSpPr/>
          <p:nvPr/>
        </p:nvSpPr>
        <p:spPr>
          <a:xfrm>
            <a:off x="-382555" y="700822"/>
            <a:ext cx="7315200" cy="1097280"/>
          </a:xfrm>
          <a:prstGeom prst="parallelogram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4400" b="1" dirty="0">
                <a:latin typeface="Franklin Gothic Demi Cond" panose="020B0706030402020204" pitchFamily="34" charset="0"/>
              </a:rPr>
              <a:t>EP PREMIUM GREASE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CFDB9B-4A42-4A78-9044-09054807D3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800" y="1249462"/>
            <a:ext cx="1648654" cy="15820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7D80F4-504B-4F46-9FAC-AFE80B0CAF27}"/>
              </a:ext>
            </a:extLst>
          </p:cNvPr>
          <p:cNvSpPr txBox="1"/>
          <p:nvPr/>
        </p:nvSpPr>
        <p:spPr>
          <a:xfrm>
            <a:off x="31669" y="1928812"/>
            <a:ext cx="2693030" cy="2723823"/>
          </a:xfrm>
          <a:prstGeom prst="rect">
            <a:avLst/>
          </a:prstGeom>
          <a:solidFill>
            <a:srgbClr val="5C5946">
              <a:alpha val="60000"/>
            </a:srgbClr>
          </a:solidFill>
        </p:spPr>
        <p:txBody>
          <a:bodyPr wrap="square" lIns="274320" tIns="91440" rtlCol="0">
            <a:spAutoFit/>
          </a:bodyPr>
          <a:lstStyle/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Meets manufacturers’ performance requirements</a:t>
            </a:r>
          </a:p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NLGI GC-LB Performance Rating</a:t>
            </a:r>
          </a:p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Approved for Federal &amp; State  biobased product purchases</a:t>
            </a:r>
          </a:p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 biobased product at the price of conventional grease</a:t>
            </a:r>
          </a:p>
          <a:p>
            <a:pPr marL="182880" indent="-182880"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r>
              <a:rPr 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Approved and used by Iowa Department of Transportation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3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3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old stone building&#10;&#10;Description automatically generated">
            <a:extLst>
              <a:ext uri="{FF2B5EF4-FFF2-40B4-BE49-F238E27FC236}">
                <a16:creationId xmlns:a16="http://schemas.microsoft.com/office/drawing/2014/main" id="{A29221DD-673C-41D7-BECA-13A758B3F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08E275D1-EC45-462E-B8CE-3C2E53EA362C}"/>
              </a:ext>
            </a:extLst>
          </p:cNvPr>
          <p:cNvSpPr/>
          <p:nvPr/>
        </p:nvSpPr>
        <p:spPr>
          <a:xfrm>
            <a:off x="3890870" y="709211"/>
            <a:ext cx="9013368" cy="1097280"/>
          </a:xfrm>
          <a:prstGeom prst="parallelogram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182880" rtlCol="0" anchor="ctr"/>
          <a:lstStyle/>
          <a:p>
            <a:pPr marL="91440"/>
            <a:r>
              <a:rPr lang="en-US" sz="4400" b="1" dirty="0">
                <a:latin typeface="Franklin Gothic Demi Cond" panose="020B0706030402020204" pitchFamily="34" charset="0"/>
              </a:rPr>
              <a:t>LUBRICANT &amp; PENETRANT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F7732-42FC-494C-83C2-B3E681EC6324}"/>
              </a:ext>
            </a:extLst>
          </p:cNvPr>
          <p:cNvSpPr txBox="1"/>
          <p:nvPr/>
        </p:nvSpPr>
        <p:spPr>
          <a:xfrm>
            <a:off x="4871351" y="803459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Biobased Multi-Purpose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6F8E1-58FD-4170-A30D-913F580065B6}"/>
              </a:ext>
            </a:extLst>
          </p:cNvPr>
          <p:cNvSpPr txBox="1"/>
          <p:nvPr/>
        </p:nvSpPr>
        <p:spPr>
          <a:xfrm>
            <a:off x="6096000" y="2760171"/>
            <a:ext cx="5369514" cy="3524042"/>
          </a:xfrm>
          <a:prstGeom prst="rect">
            <a:avLst/>
          </a:prstGeom>
          <a:noFill/>
        </p:spPr>
        <p:txBody>
          <a:bodyPr wrap="square" lIns="274320" tIns="91440" rtlCol="0">
            <a:spAutoFit/>
          </a:bodyPr>
          <a:lstStyle/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latin typeface="Franklin Gothic Medium" panose="020B0603020102020204" pitchFamily="34" charset="0"/>
              </a:rPr>
              <a:t>Loosens rusty bolts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latin typeface="Franklin Gothic Medium" panose="020B0603020102020204" pitchFamily="34" charset="0"/>
              </a:rPr>
              <a:t>Quiets squeaky hinges and moving parts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latin typeface="Franklin Gothic Medium" panose="020B0603020102020204" pitchFamily="34" charset="0"/>
              </a:rPr>
              <a:t>Protects from rust and corrosion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latin typeface="Franklin Gothic Medium" panose="020B0603020102020204" pitchFamily="34" charset="0"/>
              </a:rPr>
              <a:t>Made from plant oils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latin typeface="Franklin Gothic Medium" panose="020B0603020102020204" pitchFamily="34" charset="0"/>
              </a:rPr>
              <a:t>Superior lubricity – improves performance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latin typeface="Franklin Gothic Medium" panose="020B0603020102020204" pitchFamily="34" charset="0"/>
              </a:rPr>
              <a:t>Safe for all metals and does not contain chlorine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latin typeface="Franklin Gothic Medium" panose="020B0603020102020204" pitchFamily="34" charset="0"/>
              </a:rPr>
              <a:t>High flash and fire points</a:t>
            </a:r>
          </a:p>
          <a:p>
            <a:pPr marL="182880" indent="-18288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Franklin Gothic Medium" panose="020B0603020102020204" pitchFamily="34" charset="0"/>
              <a:buChar char="›"/>
            </a:pPr>
            <a:r>
              <a:rPr lang="en-US" dirty="0">
                <a:latin typeface="Franklin Gothic Medium" panose="020B0603020102020204" pitchFamily="34" charset="0"/>
              </a:rPr>
              <a:t>Made from renewable USA-grown crop-based vegetable oils </a:t>
            </a:r>
          </a:p>
          <a:p>
            <a:pPr marL="182880" indent="-182880">
              <a:spcAft>
                <a:spcPts val="600"/>
              </a:spcAft>
              <a:buClr>
                <a:srgbClr val="00B0F0"/>
              </a:buClr>
              <a:buFont typeface="Franklin Gothic Medium" panose="020B0603020102020204" pitchFamily="34" charset="0"/>
              <a:buChar char="›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3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532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Aharoni</vt:lpstr>
      <vt:lpstr>Arial</vt:lpstr>
      <vt:lpstr>Arial Black</vt:lpstr>
      <vt:lpstr>Arial Narrow</vt:lpstr>
      <vt:lpstr>Arial Nova Light</vt:lpstr>
      <vt:lpstr>Calibri</vt:lpstr>
      <vt:lpstr>Calibri Light</vt:lpstr>
      <vt:lpstr>Franklin Gothic Demi Cond</vt:lpstr>
      <vt:lpstr>Franklin Gothic Medium</vt:lpstr>
      <vt:lpstr>Franklin Gothic Medium Cond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 Cohn</dc:creator>
  <cp:lastModifiedBy>Neil Serino</cp:lastModifiedBy>
  <cp:revision>14</cp:revision>
  <dcterms:created xsi:type="dcterms:W3CDTF">2019-12-05T21:29:25Z</dcterms:created>
  <dcterms:modified xsi:type="dcterms:W3CDTF">2020-04-16T19:41:33Z</dcterms:modified>
</cp:coreProperties>
</file>